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719" r:id="rId2"/>
    <p:sldMasterId id="2147483729" r:id="rId3"/>
  </p:sldMasterIdLst>
  <p:notesMasterIdLst>
    <p:notesMasterId r:id="rId16"/>
  </p:notesMasterIdLst>
  <p:handoutMasterIdLst>
    <p:handoutMasterId r:id="rId17"/>
  </p:handoutMasterIdLst>
  <p:sldIdLst>
    <p:sldId id="365" r:id="rId4"/>
    <p:sldId id="359" r:id="rId5"/>
    <p:sldId id="360" r:id="rId6"/>
    <p:sldId id="361" r:id="rId7"/>
    <p:sldId id="362" r:id="rId8"/>
    <p:sldId id="364" r:id="rId9"/>
    <p:sldId id="366" r:id="rId10"/>
    <p:sldId id="367" r:id="rId11"/>
    <p:sldId id="368" r:id="rId12"/>
    <p:sldId id="369" r:id="rId13"/>
    <p:sldId id="371" r:id="rId14"/>
    <p:sldId id="370" r:id="rId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M&amp;T Directorate" initials="I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90013" autoAdjust="0"/>
  </p:normalViewPr>
  <p:slideViewPr>
    <p:cSldViewPr>
      <p:cViewPr varScale="1">
        <p:scale>
          <a:sx n="101" d="100"/>
          <a:sy n="101" d="100"/>
        </p:scale>
        <p:origin x="200" y="4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74" d="100"/>
          <a:sy n="74" d="100"/>
        </p:scale>
        <p:origin x="-2124"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commentAuthors" Target="commentAuthors.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412"/>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sz="quarter" idx="1"/>
          </p:nvPr>
        </p:nvSpPr>
        <p:spPr>
          <a:xfrm>
            <a:off x="3849689" y="0"/>
            <a:ext cx="2946400" cy="496412"/>
          </a:xfrm>
          <a:prstGeom prst="rect">
            <a:avLst/>
          </a:prstGeom>
        </p:spPr>
        <p:txBody>
          <a:bodyPr vert="horz" lIns="91429" tIns="45714" rIns="91429" bIns="45714" rtlCol="0"/>
          <a:lstStyle>
            <a:lvl1pPr algn="r">
              <a:defRPr sz="1200"/>
            </a:lvl1pPr>
          </a:lstStyle>
          <a:p>
            <a:fld id="{B4B6A868-AC88-483E-AEEA-1001C01040AA}" type="datetimeFigureOut">
              <a:rPr lang="en-GB" smtClean="0"/>
              <a:pPr/>
              <a:t>04/10/2017</a:t>
            </a:fld>
            <a:endParaRPr lang="en-GB"/>
          </a:p>
        </p:txBody>
      </p:sp>
      <p:sp>
        <p:nvSpPr>
          <p:cNvPr id="4" name="Footer Placeholder 3"/>
          <p:cNvSpPr>
            <a:spLocks noGrp="1"/>
          </p:cNvSpPr>
          <p:nvPr>
            <p:ph type="ftr" sz="quarter" idx="2"/>
          </p:nvPr>
        </p:nvSpPr>
        <p:spPr>
          <a:xfrm>
            <a:off x="0" y="9430218"/>
            <a:ext cx="2946400" cy="496412"/>
          </a:xfrm>
          <a:prstGeom prst="rect">
            <a:avLst/>
          </a:prstGeom>
        </p:spPr>
        <p:txBody>
          <a:bodyPr vert="horz" lIns="91429" tIns="45714" rIns="91429" bIns="45714" rtlCol="0" anchor="b"/>
          <a:lstStyle>
            <a:lvl1pPr algn="l">
              <a:defRPr sz="1200"/>
            </a:lvl1pPr>
          </a:lstStyle>
          <a:p>
            <a:endParaRPr lang="en-GB"/>
          </a:p>
        </p:txBody>
      </p:sp>
      <p:sp>
        <p:nvSpPr>
          <p:cNvPr id="5" name="Slide Number Placeholder 4"/>
          <p:cNvSpPr>
            <a:spLocks noGrp="1"/>
          </p:cNvSpPr>
          <p:nvPr>
            <p:ph type="sldNum" sz="quarter" idx="3"/>
          </p:nvPr>
        </p:nvSpPr>
        <p:spPr>
          <a:xfrm>
            <a:off x="3849689" y="9430218"/>
            <a:ext cx="2946400" cy="496412"/>
          </a:xfrm>
          <a:prstGeom prst="rect">
            <a:avLst/>
          </a:prstGeom>
        </p:spPr>
        <p:txBody>
          <a:bodyPr vert="horz" lIns="91429" tIns="45714" rIns="91429" bIns="45714" rtlCol="0" anchor="b"/>
          <a:lstStyle>
            <a:lvl1pPr algn="r">
              <a:defRPr sz="1200"/>
            </a:lvl1pPr>
          </a:lstStyle>
          <a:p>
            <a:fld id="{ADE14618-B164-40FE-90D0-9BD4030EED2A}" type="slidenum">
              <a:rPr lang="en-GB" smtClean="0"/>
              <a:pPr/>
              <a:t>‹#›</a:t>
            </a:fld>
            <a:endParaRPr lang="en-GB"/>
          </a:p>
        </p:txBody>
      </p:sp>
    </p:spTree>
    <p:extLst>
      <p:ext uri="{BB962C8B-B14F-4D97-AF65-F5344CB8AC3E}">
        <p14:creationId xmlns:p14="http://schemas.microsoft.com/office/powerpoint/2010/main" val="2454205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1429" tIns="45714" rIns="91429" bIns="45714" rtlCol="0"/>
          <a:lstStyle>
            <a:lvl1pPr algn="l">
              <a:defRPr sz="1200"/>
            </a:lvl1pPr>
          </a:lstStyle>
          <a:p>
            <a:endParaRPr lang="en-GB"/>
          </a:p>
        </p:txBody>
      </p:sp>
      <p:sp>
        <p:nvSpPr>
          <p:cNvPr id="3" name="Date Placeholder 2"/>
          <p:cNvSpPr>
            <a:spLocks noGrp="1"/>
          </p:cNvSpPr>
          <p:nvPr>
            <p:ph type="dt" idx="1"/>
          </p:nvPr>
        </p:nvSpPr>
        <p:spPr>
          <a:xfrm>
            <a:off x="3850445" y="0"/>
            <a:ext cx="2945659" cy="496412"/>
          </a:xfrm>
          <a:prstGeom prst="rect">
            <a:avLst/>
          </a:prstGeom>
        </p:spPr>
        <p:txBody>
          <a:bodyPr vert="horz" lIns="91429" tIns="45714" rIns="91429" bIns="45714" rtlCol="0"/>
          <a:lstStyle>
            <a:lvl1pPr algn="r">
              <a:defRPr sz="1200"/>
            </a:lvl1pPr>
          </a:lstStyle>
          <a:p>
            <a:fld id="{7A191D7D-0BFB-44DF-AC82-9EDD49B549C9}" type="datetimeFigureOut">
              <a:rPr lang="en-GB" smtClean="0"/>
              <a:pPr/>
              <a:t>04/10/2017</a:t>
            </a:fld>
            <a:endParaRPr lang="en-GB"/>
          </a:p>
        </p:txBody>
      </p:sp>
      <p:sp>
        <p:nvSpPr>
          <p:cNvPr id="4" name="Slide Image Placehold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29" tIns="45714" rIns="91429" bIns="45714" rtlCol="0" anchor="ctr"/>
          <a:lstStyle/>
          <a:p>
            <a:endParaRPr lang="en-GB"/>
          </a:p>
        </p:txBody>
      </p:sp>
      <p:sp>
        <p:nvSpPr>
          <p:cNvPr id="5" name="Notes Placeholder 4"/>
          <p:cNvSpPr>
            <a:spLocks noGrp="1"/>
          </p:cNvSpPr>
          <p:nvPr>
            <p:ph type="body" sz="quarter" idx="3"/>
          </p:nvPr>
        </p:nvSpPr>
        <p:spPr>
          <a:xfrm>
            <a:off x="679768" y="4715908"/>
            <a:ext cx="5438140" cy="4467702"/>
          </a:xfrm>
          <a:prstGeom prst="rect">
            <a:avLst/>
          </a:prstGeom>
        </p:spPr>
        <p:txBody>
          <a:bodyPr vert="horz" lIns="91429" tIns="45714" rIns="91429"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2"/>
            <a:ext cx="2945659" cy="496412"/>
          </a:xfrm>
          <a:prstGeom prst="rect">
            <a:avLst/>
          </a:prstGeom>
        </p:spPr>
        <p:txBody>
          <a:bodyPr vert="horz" lIns="91429" tIns="45714" rIns="91429"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50445" y="9430092"/>
            <a:ext cx="2945659" cy="496412"/>
          </a:xfrm>
          <a:prstGeom prst="rect">
            <a:avLst/>
          </a:prstGeom>
        </p:spPr>
        <p:txBody>
          <a:bodyPr vert="horz" lIns="91429" tIns="45714" rIns="91429" bIns="45714" rtlCol="0" anchor="b"/>
          <a:lstStyle>
            <a:lvl1pPr algn="r">
              <a:defRPr sz="1200"/>
            </a:lvl1pPr>
          </a:lstStyle>
          <a:p>
            <a:fld id="{EBAB414B-D14F-4421-93CD-779295AA7668}" type="slidenum">
              <a:rPr lang="en-GB" smtClean="0"/>
              <a:pPr/>
              <a:t>‹#›</a:t>
            </a:fld>
            <a:endParaRPr lang="en-GB"/>
          </a:p>
        </p:txBody>
      </p:sp>
    </p:spTree>
    <p:extLst>
      <p:ext uri="{BB962C8B-B14F-4D97-AF65-F5344CB8AC3E}">
        <p14:creationId xmlns:p14="http://schemas.microsoft.com/office/powerpoint/2010/main" val="400348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339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AB414B-D14F-4421-93CD-779295AA7668}" type="slidenum">
              <a:rPr lang="en-GB" smtClean="0"/>
              <a:pPr/>
              <a:t>2</a:t>
            </a:fld>
            <a:endParaRPr lang="en-GB"/>
          </a:p>
        </p:txBody>
      </p:sp>
    </p:spTree>
    <p:extLst>
      <p:ext uri="{BB962C8B-B14F-4D97-AF65-F5344CB8AC3E}">
        <p14:creationId xmlns:p14="http://schemas.microsoft.com/office/powerpoint/2010/main" val="3343529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 months ago we were not</a:t>
            </a:r>
            <a:r>
              <a:rPr lang="en-GB" baseline="0" dirty="0" smtClean="0"/>
              <a:t> able to report on the recruitment indicator at all </a:t>
            </a:r>
            <a:endParaRPr lang="en-GB" dirty="0"/>
          </a:p>
        </p:txBody>
      </p:sp>
      <p:sp>
        <p:nvSpPr>
          <p:cNvPr id="4" name="Slide Number Placeholder 3"/>
          <p:cNvSpPr>
            <a:spLocks noGrp="1"/>
          </p:cNvSpPr>
          <p:nvPr>
            <p:ph type="sldNum" sz="quarter" idx="10"/>
          </p:nvPr>
        </p:nvSpPr>
        <p:spPr/>
        <p:txBody>
          <a:bodyPr/>
          <a:lstStyle/>
          <a:p>
            <a:fld id="{EBAB414B-D14F-4421-93CD-779295AA7668}" type="slidenum">
              <a:rPr lang="en-GB" smtClean="0"/>
              <a:pPr/>
              <a:t>3</a:t>
            </a:fld>
            <a:endParaRPr lang="en-GB"/>
          </a:p>
        </p:txBody>
      </p:sp>
    </p:spTree>
    <p:extLst>
      <p:ext uri="{BB962C8B-B14F-4D97-AF65-F5344CB8AC3E}">
        <p14:creationId xmlns:p14="http://schemas.microsoft.com/office/powerpoint/2010/main" val="393576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can now report on 8 of the 9 metrics </a:t>
            </a:r>
          </a:p>
          <a:p>
            <a:r>
              <a:rPr lang="en-GB" dirty="0" smtClean="0"/>
              <a:t>We are looking</a:t>
            </a:r>
            <a:r>
              <a:rPr lang="en-GB" baseline="0" dirty="0" smtClean="0"/>
              <a:t> at the </a:t>
            </a:r>
            <a:endParaRPr lang="en-GB" dirty="0"/>
          </a:p>
        </p:txBody>
      </p:sp>
      <p:sp>
        <p:nvSpPr>
          <p:cNvPr id="4" name="Slide Number Placeholder 3"/>
          <p:cNvSpPr>
            <a:spLocks noGrp="1"/>
          </p:cNvSpPr>
          <p:nvPr>
            <p:ph type="sldNum" sz="quarter" idx="10"/>
          </p:nvPr>
        </p:nvSpPr>
        <p:spPr/>
        <p:txBody>
          <a:bodyPr/>
          <a:lstStyle/>
          <a:p>
            <a:fld id="{818EA6BB-733B-42F6-831A-550FB0E8A4F6}" type="slidenum">
              <a:rPr lang="en-GB" smtClean="0"/>
              <a:pPr/>
              <a:t>7</a:t>
            </a:fld>
            <a:endParaRPr lang="en-GB"/>
          </a:p>
        </p:txBody>
      </p:sp>
    </p:spTree>
    <p:extLst>
      <p:ext uri="{BB962C8B-B14F-4D97-AF65-F5344CB8AC3E}">
        <p14:creationId xmlns:p14="http://schemas.microsoft.com/office/powerpoint/2010/main" val="88745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Cannot be approach from one angle</a:t>
            </a:r>
            <a:r>
              <a:rPr lang="en-GB" baseline="0" dirty="0" smtClean="0"/>
              <a:t> must be fulling integrated</a:t>
            </a:r>
            <a:endParaRPr lang="en-GB" dirty="0"/>
          </a:p>
        </p:txBody>
      </p:sp>
      <p:sp>
        <p:nvSpPr>
          <p:cNvPr id="4" name="Slide Number Placeholder 3"/>
          <p:cNvSpPr>
            <a:spLocks noGrp="1"/>
          </p:cNvSpPr>
          <p:nvPr>
            <p:ph type="sldNum" sz="quarter" idx="10"/>
          </p:nvPr>
        </p:nvSpPr>
        <p:spPr/>
        <p:txBody>
          <a:bodyPr/>
          <a:lstStyle/>
          <a:p>
            <a:fld id="{818EA6BB-733B-42F6-831A-550FB0E8A4F6}" type="slidenum">
              <a:rPr lang="en-GB" smtClean="0"/>
              <a:pPr/>
              <a:t>8</a:t>
            </a:fld>
            <a:endParaRPr lang="en-GB"/>
          </a:p>
        </p:txBody>
      </p:sp>
    </p:spTree>
    <p:extLst>
      <p:ext uri="{BB962C8B-B14F-4D97-AF65-F5344CB8AC3E}">
        <p14:creationId xmlns:p14="http://schemas.microsoft.com/office/powerpoint/2010/main" val="343689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Fold-</a:t>
            </a:r>
          </a:p>
          <a:p>
            <a:r>
              <a:rPr lang="en-GB" dirty="0" smtClean="0"/>
              <a:t>	Commitment</a:t>
            </a:r>
            <a:r>
              <a:rPr lang="en-GB" baseline="0" dirty="0" smtClean="0"/>
              <a:t> from Heather and the board</a:t>
            </a:r>
          </a:p>
          <a:p>
            <a:r>
              <a:rPr lang="en-GB" baseline="0" dirty="0" smtClean="0"/>
              <a:t>	BME Lead</a:t>
            </a:r>
            <a:endParaRPr lang="en-GB" dirty="0"/>
          </a:p>
        </p:txBody>
      </p:sp>
      <p:sp>
        <p:nvSpPr>
          <p:cNvPr id="4" name="Slide Number Placeholder 3"/>
          <p:cNvSpPr>
            <a:spLocks noGrp="1"/>
          </p:cNvSpPr>
          <p:nvPr>
            <p:ph type="sldNum" sz="quarter" idx="10"/>
          </p:nvPr>
        </p:nvSpPr>
        <p:spPr/>
        <p:txBody>
          <a:bodyPr/>
          <a:lstStyle/>
          <a:p>
            <a:fld id="{818EA6BB-733B-42F6-831A-550FB0E8A4F6}" type="slidenum">
              <a:rPr lang="en-GB" smtClean="0"/>
              <a:pPr/>
              <a:t>9</a:t>
            </a:fld>
            <a:endParaRPr lang="en-GB"/>
          </a:p>
        </p:txBody>
      </p:sp>
    </p:spTree>
    <p:extLst>
      <p:ext uri="{BB962C8B-B14F-4D97-AF65-F5344CB8AC3E}">
        <p14:creationId xmlns:p14="http://schemas.microsoft.com/office/powerpoint/2010/main" val="2356095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51520" y="285750"/>
            <a:ext cx="8109209" cy="711200"/>
          </a:xfrm>
        </p:spPr>
        <p:txBody>
          <a:bodyPr/>
          <a:lstStyle>
            <a:lvl1pPr>
              <a:defRPr baseline="0">
                <a:solidFill>
                  <a:schemeClr val="tx1"/>
                </a:solidFill>
              </a:defRPr>
            </a:lvl1pPr>
          </a:lstStyle>
          <a:p>
            <a:r>
              <a:rPr lang="en-GB" dirty="0" smtClean="0"/>
              <a:t>Quality Report – Summary </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20" name="Content Placeholder 2"/>
          <p:cNvSpPr>
            <a:spLocks noGrp="1"/>
          </p:cNvSpPr>
          <p:nvPr>
            <p:ph idx="17" hasCustomPrompt="1"/>
          </p:nvPr>
        </p:nvSpPr>
        <p:spPr>
          <a:xfrm>
            <a:off x="359984" y="1414947"/>
            <a:ext cx="4068000" cy="1293973"/>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1" name="Snip Single Corner Rectangle 20"/>
          <p:cNvSpPr/>
          <p:nvPr userDrawn="1"/>
        </p:nvSpPr>
        <p:spPr bwMode="auto">
          <a:xfrm>
            <a:off x="359984" y="1080213"/>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VACANCY</a:t>
            </a:r>
          </a:p>
        </p:txBody>
      </p:sp>
      <p:sp>
        <p:nvSpPr>
          <p:cNvPr id="22" name="Content Placeholder 2"/>
          <p:cNvSpPr>
            <a:spLocks noGrp="1"/>
          </p:cNvSpPr>
          <p:nvPr>
            <p:ph idx="18" hasCustomPrompt="1"/>
          </p:nvPr>
        </p:nvSpPr>
        <p:spPr>
          <a:xfrm>
            <a:off x="359984" y="3143140"/>
            <a:ext cx="4068000" cy="1293972"/>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3" name="Snip Single Corner Rectangle 22"/>
          <p:cNvSpPr/>
          <p:nvPr userDrawn="1"/>
        </p:nvSpPr>
        <p:spPr bwMode="auto">
          <a:xfrm>
            <a:off x="359984" y="2808405"/>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RECRUITMENT</a:t>
            </a:r>
          </a:p>
        </p:txBody>
      </p:sp>
      <p:sp>
        <p:nvSpPr>
          <p:cNvPr id="24" name="Content Placeholder 2"/>
          <p:cNvSpPr>
            <a:spLocks noGrp="1"/>
          </p:cNvSpPr>
          <p:nvPr>
            <p:ph idx="19" hasCustomPrompt="1"/>
          </p:nvPr>
        </p:nvSpPr>
        <p:spPr>
          <a:xfrm>
            <a:off x="359984" y="4871565"/>
            <a:ext cx="4068000" cy="1293739"/>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5" name="Snip Single Corner Rectangle 24"/>
          <p:cNvSpPr/>
          <p:nvPr userDrawn="1"/>
        </p:nvSpPr>
        <p:spPr bwMode="auto">
          <a:xfrm>
            <a:off x="359984" y="453659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EQUALITY &amp; DIVERSITY</a:t>
            </a:r>
          </a:p>
        </p:txBody>
      </p:sp>
      <p:sp>
        <p:nvSpPr>
          <p:cNvPr id="26" name="Content Placeholder 2"/>
          <p:cNvSpPr>
            <a:spLocks noGrp="1"/>
          </p:cNvSpPr>
          <p:nvPr>
            <p:ph idx="20" hasCustomPrompt="1"/>
          </p:nvPr>
        </p:nvSpPr>
        <p:spPr>
          <a:xfrm>
            <a:off x="4716016" y="1414947"/>
            <a:ext cx="4068000" cy="1293973"/>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7" name="Snip Single Corner Rectangle 26"/>
          <p:cNvSpPr/>
          <p:nvPr userDrawn="1"/>
        </p:nvSpPr>
        <p:spPr bwMode="auto">
          <a:xfrm>
            <a:off x="4716016" y="1080213"/>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TURNOVER</a:t>
            </a:r>
          </a:p>
        </p:txBody>
      </p:sp>
      <p:sp>
        <p:nvSpPr>
          <p:cNvPr id="28" name="Content Placeholder 2"/>
          <p:cNvSpPr>
            <a:spLocks noGrp="1"/>
          </p:cNvSpPr>
          <p:nvPr>
            <p:ph idx="21" hasCustomPrompt="1"/>
          </p:nvPr>
        </p:nvSpPr>
        <p:spPr>
          <a:xfrm>
            <a:off x="4716016" y="3143140"/>
            <a:ext cx="4068000" cy="1293972"/>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9" name="Snip Single Corner Rectangle 28"/>
          <p:cNvSpPr/>
          <p:nvPr userDrawn="1"/>
        </p:nvSpPr>
        <p:spPr bwMode="auto">
          <a:xfrm>
            <a:off x="4716016" y="2808405"/>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SICKNESS</a:t>
            </a:r>
          </a:p>
        </p:txBody>
      </p:sp>
      <p:sp>
        <p:nvSpPr>
          <p:cNvPr id="30" name="Content Placeholder 2"/>
          <p:cNvSpPr>
            <a:spLocks noGrp="1"/>
          </p:cNvSpPr>
          <p:nvPr>
            <p:ph idx="22" hasCustomPrompt="1"/>
          </p:nvPr>
        </p:nvSpPr>
        <p:spPr>
          <a:xfrm>
            <a:off x="4716016" y="4871565"/>
            <a:ext cx="4068000" cy="1293739"/>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31" name="Snip Single Corner Rectangle 30"/>
          <p:cNvSpPr/>
          <p:nvPr userDrawn="1"/>
        </p:nvSpPr>
        <p:spPr bwMode="auto">
          <a:xfrm>
            <a:off x="4716016" y="453659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a:solidFill>
                  <a:srgbClr val="FFFFFF"/>
                </a:solidFill>
              </a:rPr>
              <a:t>TRAINING &amp; DEVELOPMENT</a:t>
            </a:r>
          </a:p>
        </p:txBody>
      </p:sp>
    </p:spTree>
    <p:extLst>
      <p:ext uri="{BB962C8B-B14F-4D97-AF65-F5344CB8AC3E}">
        <p14:creationId xmlns:p14="http://schemas.microsoft.com/office/powerpoint/2010/main" val="1394739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15" name="Content Placeholder 2"/>
          <p:cNvSpPr>
            <a:spLocks noGrp="1"/>
          </p:cNvSpPr>
          <p:nvPr>
            <p:ph idx="16" hasCustomPrompt="1"/>
          </p:nvPr>
        </p:nvSpPr>
        <p:spPr>
          <a:xfrm>
            <a:off x="265237" y="378904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3" name="Text Placeholder 2"/>
          <p:cNvSpPr>
            <a:spLocks noGrp="1"/>
          </p:cNvSpPr>
          <p:nvPr>
            <p:ph type="body" sz="quarter" idx="17" hasCustomPrompt="1"/>
          </p:nvPr>
        </p:nvSpPr>
        <p:spPr>
          <a:xfrm>
            <a:off x="4840288" y="1268413"/>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endParaRPr lang="en-US" dirty="0" smtClean="0"/>
          </a:p>
        </p:txBody>
      </p:sp>
      <p:sp>
        <p:nvSpPr>
          <p:cNvPr id="12" name="Text Placeholder 2"/>
          <p:cNvSpPr>
            <a:spLocks noGrp="1"/>
          </p:cNvSpPr>
          <p:nvPr>
            <p:ph type="body" sz="quarter" idx="18" hasCustomPrompt="1"/>
          </p:nvPr>
        </p:nvSpPr>
        <p:spPr>
          <a:xfrm>
            <a:off x="4840288" y="3787990"/>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17" name="Snip Single Corner Rectangle 16"/>
          <p:cNvSpPr/>
          <p:nvPr userDrawn="1"/>
        </p:nvSpPr>
        <p:spPr bwMode="auto">
          <a:xfrm>
            <a:off x="6444208"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smtClean="0">
              <a:solidFill>
                <a:srgbClr val="FFFFFF"/>
              </a:solidFill>
            </a:endParaRPr>
          </a:p>
        </p:txBody>
      </p:sp>
      <p:sp>
        <p:nvSpPr>
          <p:cNvPr id="6" name="Text Placeholder 5"/>
          <p:cNvSpPr>
            <a:spLocks noGrp="1"/>
          </p:cNvSpPr>
          <p:nvPr>
            <p:ph type="body" sz="quarter" idx="19"/>
          </p:nvPr>
        </p:nvSpPr>
        <p:spPr>
          <a:xfrm>
            <a:off x="6444208" y="71223"/>
            <a:ext cx="2555776"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3758381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234755"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Content Placeholder 2"/>
          <p:cNvSpPr>
            <a:spLocks noGrp="1"/>
          </p:cNvSpPr>
          <p:nvPr>
            <p:ph idx="17" hasCustomPrompt="1"/>
          </p:nvPr>
        </p:nvSpPr>
        <p:spPr>
          <a:xfrm>
            <a:off x="4716016" y="1269986"/>
            <a:ext cx="4192059"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7" name="Text Placeholder 2"/>
          <p:cNvSpPr>
            <a:spLocks noGrp="1"/>
          </p:cNvSpPr>
          <p:nvPr>
            <p:ph type="body" sz="quarter" idx="18" hasCustomPrompt="1"/>
          </p:nvPr>
        </p:nvSpPr>
        <p:spPr>
          <a:xfrm>
            <a:off x="251520" y="3861048"/>
            <a:ext cx="4248472"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8" name="Text Placeholder 2"/>
          <p:cNvSpPr>
            <a:spLocks noGrp="1"/>
          </p:cNvSpPr>
          <p:nvPr>
            <p:ph type="body" sz="quarter" idx="19" hasCustomPrompt="1"/>
          </p:nvPr>
        </p:nvSpPr>
        <p:spPr>
          <a:xfrm>
            <a:off x="4716016" y="3861048"/>
            <a:ext cx="4192059"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10" name="Snip Single Corner Rectangle 9"/>
          <p:cNvSpPr/>
          <p:nvPr userDrawn="1"/>
        </p:nvSpPr>
        <p:spPr bwMode="auto">
          <a:xfrm>
            <a:off x="6516215"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smtClean="0">
              <a:solidFill>
                <a:srgbClr val="FFFFFF"/>
              </a:solidFill>
            </a:endParaRPr>
          </a:p>
        </p:txBody>
      </p:sp>
      <p:sp>
        <p:nvSpPr>
          <p:cNvPr id="11" name="Text Placeholder 5"/>
          <p:cNvSpPr>
            <a:spLocks noGrp="1"/>
          </p:cNvSpPr>
          <p:nvPr>
            <p:ph type="body" sz="quarter" idx="20"/>
          </p:nvPr>
        </p:nvSpPr>
        <p:spPr>
          <a:xfrm>
            <a:off x="6516215" y="69487"/>
            <a:ext cx="2627785"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29052467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6" y="1196752"/>
            <a:ext cx="5314875" cy="4968552"/>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Text Placeholder 2"/>
          <p:cNvSpPr>
            <a:spLocks noGrp="1"/>
          </p:cNvSpPr>
          <p:nvPr>
            <p:ph type="body" sz="quarter" idx="19" hasCustomPrompt="1"/>
          </p:nvPr>
        </p:nvSpPr>
        <p:spPr>
          <a:xfrm>
            <a:off x="5755766" y="1196752"/>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7" name="Text Placeholder 2"/>
          <p:cNvSpPr>
            <a:spLocks noGrp="1"/>
          </p:cNvSpPr>
          <p:nvPr>
            <p:ph type="body" sz="quarter" idx="20" hasCustomPrompt="1"/>
          </p:nvPr>
        </p:nvSpPr>
        <p:spPr>
          <a:xfrm>
            <a:off x="5755765" y="3860254"/>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9" name="Snip Single Corner Rectangle 8"/>
          <p:cNvSpPr/>
          <p:nvPr userDrawn="1"/>
        </p:nvSpPr>
        <p:spPr bwMode="auto">
          <a:xfrm>
            <a:off x="6444488"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smtClean="0">
              <a:solidFill>
                <a:srgbClr val="FFFFFF"/>
              </a:solidFill>
            </a:endParaRPr>
          </a:p>
        </p:txBody>
      </p:sp>
      <p:sp>
        <p:nvSpPr>
          <p:cNvPr id="10" name="Text Placeholder 5"/>
          <p:cNvSpPr>
            <a:spLocks noGrp="1"/>
          </p:cNvSpPr>
          <p:nvPr>
            <p:ph type="body" sz="quarter" idx="21"/>
          </p:nvPr>
        </p:nvSpPr>
        <p:spPr>
          <a:xfrm>
            <a:off x="6444488" y="71223"/>
            <a:ext cx="2699512"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3658121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Tree>
    <p:extLst>
      <p:ext uri="{BB962C8B-B14F-4D97-AF65-F5344CB8AC3E}">
        <p14:creationId xmlns:p14="http://schemas.microsoft.com/office/powerpoint/2010/main" val="1366493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3" descr="Untitle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188913"/>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3600"/>
            <a:ext cx="4419600" cy="1143000"/>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685800" y="3644900"/>
            <a:ext cx="4419600" cy="1752600"/>
          </a:xfrm>
        </p:spPr>
        <p:txBody>
          <a:bodyPr/>
          <a:lstStyle>
            <a:lvl1pPr marL="0" indent="0">
              <a:defRPr/>
            </a:lvl1pPr>
          </a:lstStyle>
          <a:p>
            <a:endParaRPr lang="en-US" dirty="0"/>
          </a:p>
        </p:txBody>
      </p:sp>
    </p:spTree>
    <p:extLst>
      <p:ext uri="{BB962C8B-B14F-4D97-AF65-F5344CB8AC3E}">
        <p14:creationId xmlns:p14="http://schemas.microsoft.com/office/powerpoint/2010/main" val="22242986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988840"/>
          </a:xfrm>
          <a:prstGeom prst="rect">
            <a:avLst/>
          </a:prstGeom>
        </p:spPr>
      </p:pic>
      <p:sp>
        <p:nvSpPr>
          <p:cNvPr id="31748" name="Rectangle 4"/>
          <p:cNvSpPr>
            <a:spLocks noGrp="1" noChangeArrowheads="1"/>
          </p:cNvSpPr>
          <p:nvPr>
            <p:ph type="subTitle" idx="1"/>
          </p:nvPr>
        </p:nvSpPr>
        <p:spPr>
          <a:xfrm>
            <a:off x="200086" y="2133600"/>
            <a:ext cx="8382000" cy="1295400"/>
          </a:xfrm>
        </p:spPr>
        <p:txBody>
          <a:bodyPr/>
          <a:lstStyle>
            <a:lvl1pPr marL="0" indent="0">
              <a:defRPr sz="4500"/>
            </a:lvl1pPr>
          </a:lstStyle>
          <a:p>
            <a:pPr lvl="0"/>
            <a:r>
              <a:rPr lang="en-US" noProof="0" smtClean="0"/>
              <a:t>Click to edit Master subtitle style</a:t>
            </a:r>
          </a:p>
        </p:txBody>
      </p:sp>
    </p:spTree>
    <p:extLst>
      <p:ext uri="{BB962C8B-B14F-4D97-AF65-F5344CB8AC3E}">
        <p14:creationId xmlns:p14="http://schemas.microsoft.com/office/powerpoint/2010/main" val="174880360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B1C50E1-2632-4F51-91EF-031297BF9637}" type="datetimeFigureOut">
              <a:rPr lang="en-GB" smtClean="0"/>
              <a:pPr/>
              <a:t>04/10/2017</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5CDBE4-9ED5-4A97-AD80-374FBDE4B0F2}" type="slidenum">
              <a:rPr lang="en-GB" smtClean="0"/>
              <a:pPr/>
              <a:t>‹#›</a:t>
            </a:fld>
            <a:endParaRPr lang="en-GB"/>
          </a:p>
        </p:txBody>
      </p:sp>
    </p:spTree>
    <p:extLst>
      <p:ext uri="{BB962C8B-B14F-4D97-AF65-F5344CB8AC3E}">
        <p14:creationId xmlns:p14="http://schemas.microsoft.com/office/powerpoint/2010/main" val="1768285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3341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90081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15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4" name="Snip Single Corner Rectangle 3"/>
          <p:cNvSpPr/>
          <p:nvPr userDrawn="1"/>
        </p:nvSpPr>
        <p:spPr bwMode="auto">
          <a:xfrm>
            <a:off x="251520" y="332656"/>
            <a:ext cx="7992888" cy="576064"/>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2400" dirty="0">
              <a:solidFill>
                <a:srgbClr val="FFFFFF"/>
              </a:solidFill>
            </a:endParaRPr>
          </a:p>
        </p:txBody>
      </p:sp>
      <p:sp>
        <p:nvSpPr>
          <p:cNvPr id="3" name="Text Placeholder 2"/>
          <p:cNvSpPr>
            <a:spLocks noGrp="1"/>
          </p:cNvSpPr>
          <p:nvPr>
            <p:ph type="body" sz="quarter" idx="10"/>
          </p:nvPr>
        </p:nvSpPr>
        <p:spPr>
          <a:xfrm>
            <a:off x="2123728" y="369069"/>
            <a:ext cx="4103688" cy="503238"/>
          </a:xfrm>
        </p:spPr>
        <p:txBody>
          <a:bodyPr anchor="ctr"/>
          <a:lstStyle>
            <a:lvl1pPr algn="ctr">
              <a:defRPr sz="2800" baseline="0">
                <a:solidFill>
                  <a:schemeClr val="bg1"/>
                </a:solidFill>
              </a:defRPr>
            </a:lvl1pPr>
          </a:lstStyle>
          <a:p>
            <a:pPr lvl="0"/>
            <a:endParaRPr lang="en-GB" dirty="0"/>
          </a:p>
        </p:txBody>
      </p:sp>
      <p:sp>
        <p:nvSpPr>
          <p:cNvPr id="8" name="Content Placeholder 7"/>
          <p:cNvSpPr>
            <a:spLocks noGrp="1"/>
          </p:cNvSpPr>
          <p:nvPr>
            <p:ph sz="quarter" idx="11" hasCustomPrompt="1"/>
          </p:nvPr>
        </p:nvSpPr>
        <p:spPr>
          <a:xfrm>
            <a:off x="259424" y="1196752"/>
            <a:ext cx="8561048" cy="4824536"/>
          </a:xfrm>
        </p:spPr>
        <p:txBody>
          <a:bodyPr/>
          <a:lstStyle>
            <a:lvl1pPr>
              <a:defRPr baseline="0"/>
            </a:lvl1pPr>
          </a:lstStyle>
          <a:p>
            <a:pPr lvl="0"/>
            <a:r>
              <a:rPr lang="en-GB" dirty="0" smtClean="0"/>
              <a:t>Table listing the key areas of this section, along with RAG status for this month and previous month. Each section should have at least one supporting slide.</a:t>
            </a:r>
            <a:endParaRPr lang="en-GB" dirty="0"/>
          </a:p>
        </p:txBody>
      </p:sp>
    </p:spTree>
    <p:extLst>
      <p:ext uri="{BB962C8B-B14F-4D97-AF65-F5344CB8AC3E}">
        <p14:creationId xmlns:p14="http://schemas.microsoft.com/office/powerpoint/2010/main" val="278176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6481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29253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1681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5923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4913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2164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4854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1519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988840"/>
          </a:xfrm>
          <a:prstGeom prst="rect">
            <a:avLst/>
          </a:prstGeom>
        </p:spPr>
      </p:pic>
      <p:sp>
        <p:nvSpPr>
          <p:cNvPr id="31748" name="Rectangle 4"/>
          <p:cNvSpPr>
            <a:spLocks noGrp="1" noChangeArrowheads="1"/>
          </p:cNvSpPr>
          <p:nvPr>
            <p:ph type="subTitle" idx="1"/>
          </p:nvPr>
        </p:nvSpPr>
        <p:spPr>
          <a:xfrm>
            <a:off x="200086" y="2133600"/>
            <a:ext cx="8382000" cy="1295400"/>
          </a:xfrm>
        </p:spPr>
        <p:txBody>
          <a:bodyPr/>
          <a:lstStyle>
            <a:lvl1pPr marL="0" indent="0">
              <a:defRPr sz="4500"/>
            </a:lvl1pPr>
          </a:lstStyle>
          <a:p>
            <a:pPr lvl="0"/>
            <a:r>
              <a:rPr lang="en-US" noProof="0" smtClean="0"/>
              <a:t>Click to edit Master subtitle style</a:t>
            </a:r>
          </a:p>
        </p:txBody>
      </p:sp>
    </p:spTree>
    <p:extLst>
      <p:ext uri="{BB962C8B-B14F-4D97-AF65-F5344CB8AC3E}">
        <p14:creationId xmlns:p14="http://schemas.microsoft.com/office/powerpoint/2010/main" val="33783325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15" name="Content Placeholder 2"/>
          <p:cNvSpPr>
            <a:spLocks noGrp="1"/>
          </p:cNvSpPr>
          <p:nvPr>
            <p:ph idx="16" hasCustomPrompt="1"/>
          </p:nvPr>
        </p:nvSpPr>
        <p:spPr>
          <a:xfrm>
            <a:off x="265237" y="3789040"/>
            <a:ext cx="4068000" cy="23040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3" name="Text Placeholder 2"/>
          <p:cNvSpPr>
            <a:spLocks noGrp="1"/>
          </p:cNvSpPr>
          <p:nvPr>
            <p:ph type="body" sz="quarter" idx="17" hasCustomPrompt="1"/>
          </p:nvPr>
        </p:nvSpPr>
        <p:spPr>
          <a:xfrm>
            <a:off x="4840288" y="1268413"/>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endParaRPr lang="en-US" dirty="0" smtClean="0"/>
          </a:p>
        </p:txBody>
      </p:sp>
      <p:sp>
        <p:nvSpPr>
          <p:cNvPr id="12" name="Text Placeholder 2"/>
          <p:cNvSpPr>
            <a:spLocks noGrp="1"/>
          </p:cNvSpPr>
          <p:nvPr>
            <p:ph type="body" sz="quarter" idx="18" hasCustomPrompt="1"/>
          </p:nvPr>
        </p:nvSpPr>
        <p:spPr>
          <a:xfrm>
            <a:off x="4840288" y="3787990"/>
            <a:ext cx="4067175"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17" name="Snip Single Corner Rectangle 16"/>
          <p:cNvSpPr/>
          <p:nvPr userDrawn="1"/>
        </p:nvSpPr>
        <p:spPr bwMode="auto">
          <a:xfrm>
            <a:off x="6444208"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a:solidFill>
                <a:srgbClr val="FFFFFF"/>
              </a:solidFill>
            </a:endParaRPr>
          </a:p>
        </p:txBody>
      </p:sp>
      <p:sp>
        <p:nvSpPr>
          <p:cNvPr id="6" name="Text Placeholder 5"/>
          <p:cNvSpPr>
            <a:spLocks noGrp="1"/>
          </p:cNvSpPr>
          <p:nvPr>
            <p:ph type="body" sz="quarter" idx="19"/>
          </p:nvPr>
        </p:nvSpPr>
        <p:spPr>
          <a:xfrm>
            <a:off x="6444208" y="71223"/>
            <a:ext cx="2555776"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2478253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7" y="1268760"/>
            <a:ext cx="4234755"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Content Placeholder 2"/>
          <p:cNvSpPr>
            <a:spLocks noGrp="1"/>
          </p:cNvSpPr>
          <p:nvPr>
            <p:ph idx="17" hasCustomPrompt="1"/>
          </p:nvPr>
        </p:nvSpPr>
        <p:spPr>
          <a:xfrm>
            <a:off x="4716016" y="1269986"/>
            <a:ext cx="4192059" cy="2395800"/>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sp>
        <p:nvSpPr>
          <p:cNvPr id="7" name="Text Placeholder 2"/>
          <p:cNvSpPr>
            <a:spLocks noGrp="1"/>
          </p:cNvSpPr>
          <p:nvPr>
            <p:ph type="body" sz="quarter" idx="18" hasCustomPrompt="1"/>
          </p:nvPr>
        </p:nvSpPr>
        <p:spPr>
          <a:xfrm>
            <a:off x="251520" y="3861048"/>
            <a:ext cx="4248472"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8" name="Text Placeholder 2"/>
          <p:cNvSpPr>
            <a:spLocks noGrp="1"/>
          </p:cNvSpPr>
          <p:nvPr>
            <p:ph type="body" sz="quarter" idx="19" hasCustomPrompt="1"/>
          </p:nvPr>
        </p:nvSpPr>
        <p:spPr>
          <a:xfrm>
            <a:off x="4716016" y="3861048"/>
            <a:ext cx="4192059"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above.</a:t>
            </a:r>
          </a:p>
        </p:txBody>
      </p:sp>
      <p:sp>
        <p:nvSpPr>
          <p:cNvPr id="10" name="Snip Single Corner Rectangle 9"/>
          <p:cNvSpPr/>
          <p:nvPr userDrawn="1"/>
        </p:nvSpPr>
        <p:spPr bwMode="auto">
          <a:xfrm>
            <a:off x="6516215"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a:solidFill>
                <a:srgbClr val="FFFFFF"/>
              </a:solidFill>
            </a:endParaRPr>
          </a:p>
        </p:txBody>
      </p:sp>
      <p:sp>
        <p:nvSpPr>
          <p:cNvPr id="11" name="Text Placeholder 5"/>
          <p:cNvSpPr>
            <a:spLocks noGrp="1"/>
          </p:cNvSpPr>
          <p:nvPr>
            <p:ph type="body" sz="quarter" idx="20"/>
          </p:nvPr>
        </p:nvSpPr>
        <p:spPr>
          <a:xfrm>
            <a:off x="6516215" y="69487"/>
            <a:ext cx="2627785"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1494014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251520" y="285750"/>
            <a:ext cx="8109209" cy="711200"/>
          </a:xfrm>
        </p:spPr>
        <p:txBody>
          <a:bodyPr/>
          <a:lstStyle>
            <a:lvl1pPr>
              <a:defRPr baseline="0">
                <a:solidFill>
                  <a:schemeClr val="tx1"/>
                </a:solidFill>
              </a:defRPr>
            </a:lvl1pPr>
          </a:lstStyle>
          <a:p>
            <a:endParaRPr lang="en-US" dirty="0"/>
          </a:p>
        </p:txBody>
      </p:sp>
      <p:sp>
        <p:nvSpPr>
          <p:cNvPr id="4" name="Content Placeholder 2"/>
          <p:cNvSpPr>
            <a:spLocks noGrp="1"/>
          </p:cNvSpPr>
          <p:nvPr>
            <p:ph idx="10" hasCustomPrompt="1"/>
          </p:nvPr>
        </p:nvSpPr>
        <p:spPr>
          <a:xfrm>
            <a:off x="265236" y="1196752"/>
            <a:ext cx="5314875" cy="4968552"/>
          </a:xfrm>
        </p:spPr>
        <p:txBody>
          <a:bodyPr/>
          <a:lstStyle>
            <a:lvl1pPr marL="0" indent="0" algn="l">
              <a:buClr>
                <a:schemeClr val="bg2"/>
              </a:buClr>
              <a:buFont typeface="Arial" panose="020B0604020202020204" pitchFamily="34" charset="0"/>
              <a:buNone/>
              <a:defRPr sz="14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CHART OR TABLE</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6" name="Text Placeholder 2"/>
          <p:cNvSpPr>
            <a:spLocks noGrp="1"/>
          </p:cNvSpPr>
          <p:nvPr>
            <p:ph type="body" sz="quarter" idx="19" hasCustomPrompt="1"/>
          </p:nvPr>
        </p:nvSpPr>
        <p:spPr>
          <a:xfrm>
            <a:off x="5755766" y="1196752"/>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7" name="Text Placeholder 2"/>
          <p:cNvSpPr>
            <a:spLocks noGrp="1"/>
          </p:cNvSpPr>
          <p:nvPr>
            <p:ph type="body" sz="quarter" idx="20" hasCustomPrompt="1"/>
          </p:nvPr>
        </p:nvSpPr>
        <p:spPr>
          <a:xfrm>
            <a:off x="5755765" y="3860254"/>
            <a:ext cx="3152310" cy="2305050"/>
          </a:xfrm>
          <a:ln>
            <a:solidFill>
              <a:srgbClr val="0070C0"/>
            </a:solidFill>
          </a:ln>
        </p:spPr>
        <p:txBody>
          <a:bodyPr/>
          <a:lstStyle>
            <a:lvl1pPr marL="0" marR="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sz="1200" u="none" baseline="0"/>
            </a:lvl1pPr>
          </a:lstStyle>
          <a:p>
            <a:pPr marL="0" marR="0" lvl="0" indent="0" algn="l" defTabSz="914400" rtl="0" eaLnBrk="1" fontAlgn="base" latinLnBrk="0" hangingPunct="1">
              <a:lnSpc>
                <a:spcPct val="100000"/>
              </a:lnSpc>
              <a:spcBef>
                <a:spcPct val="0"/>
              </a:spcBef>
              <a:spcAft>
                <a:spcPct val="50000"/>
              </a:spcAft>
              <a:buClr>
                <a:schemeClr val="bg2"/>
              </a:buClr>
              <a:buSzTx/>
              <a:buFont typeface="Arial" panose="020B0604020202020204" pitchFamily="34" charset="0"/>
              <a:buNone/>
              <a:tabLst>
                <a:tab pos="1160614" algn="l"/>
                <a:tab pos="2321227" algn="l"/>
                <a:tab pos="3481841" algn="l"/>
                <a:tab pos="4308338" algn="l"/>
                <a:tab pos="5134836" algn="l"/>
                <a:tab pos="6295450" algn="l"/>
                <a:tab pos="7456063" algn="l"/>
              </a:tabLst>
              <a:defRPr/>
            </a:pPr>
            <a:r>
              <a:rPr lang="en-US" dirty="0" smtClean="0"/>
              <a:t>Detail for this section.  Key information only which should be written as between 3 and 5 bullet points.  The first bullet should relate to the chart or table on the left.</a:t>
            </a:r>
          </a:p>
        </p:txBody>
      </p:sp>
      <p:sp>
        <p:nvSpPr>
          <p:cNvPr id="9" name="Snip Single Corner Rectangle 8"/>
          <p:cNvSpPr/>
          <p:nvPr userDrawn="1"/>
        </p:nvSpPr>
        <p:spPr bwMode="auto">
          <a:xfrm>
            <a:off x="6444488" y="71223"/>
            <a:ext cx="2520000" cy="214527"/>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050" dirty="0">
              <a:solidFill>
                <a:srgbClr val="FFFFFF"/>
              </a:solidFill>
            </a:endParaRPr>
          </a:p>
        </p:txBody>
      </p:sp>
      <p:sp>
        <p:nvSpPr>
          <p:cNvPr id="10" name="Text Placeholder 5"/>
          <p:cNvSpPr>
            <a:spLocks noGrp="1"/>
          </p:cNvSpPr>
          <p:nvPr>
            <p:ph type="body" sz="quarter" idx="21"/>
          </p:nvPr>
        </p:nvSpPr>
        <p:spPr>
          <a:xfrm>
            <a:off x="6444488" y="71223"/>
            <a:ext cx="2699512" cy="288925"/>
          </a:xfrm>
        </p:spPr>
        <p:txBody>
          <a:bodyPr/>
          <a:lstStyle>
            <a:lvl1pPr algn="ctr">
              <a:defRPr sz="1200">
                <a:solidFill>
                  <a:schemeClr val="bg1"/>
                </a:solidFill>
              </a:defRPr>
            </a:lvl1pPr>
          </a:lstStyle>
          <a:p>
            <a:pPr lvl="0"/>
            <a:endParaRPr lang="en-GB" dirty="0"/>
          </a:p>
        </p:txBody>
      </p:sp>
    </p:spTree>
    <p:extLst>
      <p:ext uri="{BB962C8B-B14F-4D97-AF65-F5344CB8AC3E}">
        <p14:creationId xmlns:p14="http://schemas.microsoft.com/office/powerpoint/2010/main" val="3987510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Tree>
    <p:extLst>
      <p:ext uri="{BB962C8B-B14F-4D97-AF65-F5344CB8AC3E}">
        <p14:creationId xmlns:p14="http://schemas.microsoft.com/office/powerpoint/2010/main" val="28412416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Untitled-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628775"/>
            <a:ext cx="914400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LA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288" y="188913"/>
            <a:ext cx="82804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ctrTitle"/>
          </p:nvPr>
        </p:nvSpPr>
        <p:spPr>
          <a:xfrm>
            <a:off x="685800" y="2133600"/>
            <a:ext cx="4419600" cy="1143000"/>
          </a:xfrm>
        </p:spPr>
        <p:txBody>
          <a:bodyPr/>
          <a:lstStyle>
            <a:lvl1pPr>
              <a:defRPr/>
            </a:lvl1pPr>
          </a:lstStyle>
          <a:p>
            <a:r>
              <a:rPr lang="en-US"/>
              <a:t>Click to edit Master title style</a:t>
            </a:r>
          </a:p>
        </p:txBody>
      </p:sp>
      <p:sp>
        <p:nvSpPr>
          <p:cNvPr id="11267" name="Rectangle 3"/>
          <p:cNvSpPr>
            <a:spLocks noGrp="1" noChangeArrowheads="1"/>
          </p:cNvSpPr>
          <p:nvPr>
            <p:ph type="subTitle" idx="1"/>
          </p:nvPr>
        </p:nvSpPr>
        <p:spPr>
          <a:xfrm>
            <a:off x="685800" y="3644900"/>
            <a:ext cx="4419600" cy="1752600"/>
          </a:xfrm>
        </p:spPr>
        <p:txBody>
          <a:bodyPr/>
          <a:lstStyle>
            <a:lvl1pPr marL="0" indent="0">
              <a:defRPr/>
            </a:lvl1pPr>
          </a:lstStyle>
          <a:p>
            <a:endParaRPr lang="en-US" dirty="0"/>
          </a:p>
        </p:txBody>
      </p:sp>
    </p:spTree>
    <p:extLst>
      <p:ext uri="{BB962C8B-B14F-4D97-AF65-F5344CB8AC3E}">
        <p14:creationId xmlns:p14="http://schemas.microsoft.com/office/powerpoint/2010/main" val="860727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251520" y="285750"/>
            <a:ext cx="8109209" cy="711200"/>
          </a:xfrm>
        </p:spPr>
        <p:txBody>
          <a:bodyPr/>
          <a:lstStyle>
            <a:lvl1pPr>
              <a:defRPr baseline="0">
                <a:solidFill>
                  <a:schemeClr val="tx1"/>
                </a:solidFill>
              </a:defRPr>
            </a:lvl1pPr>
          </a:lstStyle>
          <a:p>
            <a:r>
              <a:rPr lang="en-GB" dirty="0" smtClean="0"/>
              <a:t>Finance Report – Summary </a:t>
            </a:r>
            <a:endParaRPr lang="en-US" dirty="0"/>
          </a:p>
        </p:txBody>
      </p:sp>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20" name="Content Placeholder 2"/>
          <p:cNvSpPr>
            <a:spLocks noGrp="1"/>
          </p:cNvSpPr>
          <p:nvPr>
            <p:ph idx="17" hasCustomPrompt="1"/>
          </p:nvPr>
        </p:nvSpPr>
        <p:spPr>
          <a:xfrm>
            <a:off x="359984" y="1414947"/>
            <a:ext cx="4068000" cy="1293973"/>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1" name="Snip Single Corner Rectangle 20"/>
          <p:cNvSpPr/>
          <p:nvPr userDrawn="1"/>
        </p:nvSpPr>
        <p:spPr bwMode="auto">
          <a:xfrm>
            <a:off x="359984" y="1080213"/>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SURPLUS</a:t>
            </a:r>
          </a:p>
        </p:txBody>
      </p:sp>
      <p:sp>
        <p:nvSpPr>
          <p:cNvPr id="22" name="Content Placeholder 2"/>
          <p:cNvSpPr>
            <a:spLocks noGrp="1"/>
          </p:cNvSpPr>
          <p:nvPr>
            <p:ph idx="18" hasCustomPrompt="1"/>
          </p:nvPr>
        </p:nvSpPr>
        <p:spPr>
          <a:xfrm>
            <a:off x="359984" y="3143140"/>
            <a:ext cx="4068000" cy="1293972"/>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3" name="Snip Single Corner Rectangle 22"/>
          <p:cNvSpPr/>
          <p:nvPr userDrawn="1"/>
        </p:nvSpPr>
        <p:spPr bwMode="auto">
          <a:xfrm>
            <a:off x="359984" y="2808405"/>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EXPENDITURE</a:t>
            </a:r>
          </a:p>
        </p:txBody>
      </p:sp>
      <p:sp>
        <p:nvSpPr>
          <p:cNvPr id="24" name="Content Placeholder 2"/>
          <p:cNvSpPr>
            <a:spLocks noGrp="1"/>
          </p:cNvSpPr>
          <p:nvPr>
            <p:ph idx="19" hasCustomPrompt="1"/>
          </p:nvPr>
        </p:nvSpPr>
        <p:spPr>
          <a:xfrm>
            <a:off x="359984" y="4871565"/>
            <a:ext cx="4068000" cy="1293739"/>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5" name="Snip Single Corner Rectangle 24"/>
          <p:cNvSpPr/>
          <p:nvPr userDrawn="1"/>
        </p:nvSpPr>
        <p:spPr bwMode="auto">
          <a:xfrm>
            <a:off x="359984" y="453659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BALANCE SHEET</a:t>
            </a:r>
          </a:p>
        </p:txBody>
      </p:sp>
      <p:sp>
        <p:nvSpPr>
          <p:cNvPr id="26" name="Content Placeholder 2"/>
          <p:cNvSpPr>
            <a:spLocks noGrp="1"/>
          </p:cNvSpPr>
          <p:nvPr>
            <p:ph idx="20" hasCustomPrompt="1"/>
          </p:nvPr>
        </p:nvSpPr>
        <p:spPr>
          <a:xfrm>
            <a:off x="4716016" y="1414947"/>
            <a:ext cx="4068000" cy="1293973"/>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7" name="Snip Single Corner Rectangle 26"/>
          <p:cNvSpPr/>
          <p:nvPr userDrawn="1"/>
        </p:nvSpPr>
        <p:spPr bwMode="auto">
          <a:xfrm>
            <a:off x="4716016" y="1080213"/>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INCOME</a:t>
            </a:r>
          </a:p>
        </p:txBody>
      </p:sp>
      <p:sp>
        <p:nvSpPr>
          <p:cNvPr id="28" name="Content Placeholder 2"/>
          <p:cNvSpPr>
            <a:spLocks noGrp="1"/>
          </p:cNvSpPr>
          <p:nvPr>
            <p:ph idx="21" hasCustomPrompt="1"/>
          </p:nvPr>
        </p:nvSpPr>
        <p:spPr>
          <a:xfrm>
            <a:off x="4716016" y="3143140"/>
            <a:ext cx="4068000" cy="1293972"/>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29" name="Snip Single Corner Rectangle 28"/>
          <p:cNvSpPr/>
          <p:nvPr userDrawn="1"/>
        </p:nvSpPr>
        <p:spPr bwMode="auto">
          <a:xfrm>
            <a:off x="4706011" y="2808404"/>
            <a:ext cx="3250365"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COST IMPROVEMENT PROGRAMME</a:t>
            </a:r>
          </a:p>
        </p:txBody>
      </p:sp>
      <p:sp>
        <p:nvSpPr>
          <p:cNvPr id="30" name="Content Placeholder 2"/>
          <p:cNvSpPr>
            <a:spLocks noGrp="1"/>
          </p:cNvSpPr>
          <p:nvPr>
            <p:ph idx="22" hasCustomPrompt="1"/>
          </p:nvPr>
        </p:nvSpPr>
        <p:spPr>
          <a:xfrm>
            <a:off x="4716016" y="4871565"/>
            <a:ext cx="4068000" cy="1293739"/>
          </a:xfrm>
        </p:spPr>
        <p:txBody>
          <a:bodyPr/>
          <a:lstStyle>
            <a:lvl1pPr marL="0" indent="0" algn="l">
              <a:buClr>
                <a:schemeClr val="bg2"/>
              </a:buClr>
              <a:buFont typeface="Arial" panose="020B0604020202020204" pitchFamily="34" charset="0"/>
              <a:buNone/>
              <a:defRPr sz="1200" baseline="0">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dirty="0" smtClean="0"/>
              <a:t>Three bullet points </a:t>
            </a:r>
            <a:r>
              <a:rPr lang="en-US" dirty="0" err="1" smtClean="0"/>
              <a:t>summarising</a:t>
            </a:r>
            <a:r>
              <a:rPr lang="en-US" dirty="0" smtClean="0"/>
              <a:t> the key information from this section</a:t>
            </a:r>
            <a:endParaRPr lang="en-US" dirty="0"/>
          </a:p>
        </p:txBody>
      </p:sp>
      <p:sp>
        <p:nvSpPr>
          <p:cNvPr id="31" name="Snip Single Corner Rectangle 30"/>
          <p:cNvSpPr/>
          <p:nvPr userDrawn="1"/>
        </p:nvSpPr>
        <p:spPr bwMode="auto">
          <a:xfrm>
            <a:off x="4716016" y="4536597"/>
            <a:ext cx="2650579" cy="290285"/>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CASH FLOW</a:t>
            </a:r>
          </a:p>
        </p:txBody>
      </p:sp>
    </p:spTree>
    <p:extLst>
      <p:ext uri="{BB962C8B-B14F-4D97-AF65-F5344CB8AC3E}">
        <p14:creationId xmlns:p14="http://schemas.microsoft.com/office/powerpoint/2010/main" val="3040679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rot="5400000">
            <a:off x="7207720" y="5001382"/>
            <a:ext cx="248400" cy="3152309"/>
          </a:xfrm>
          <a:prstGeom prst="rect">
            <a:avLst/>
          </a:prstGeom>
        </p:spPr>
      </p:pic>
      <p:sp>
        <p:nvSpPr>
          <p:cNvPr id="4" name="Snip Single Corner Rectangle 3"/>
          <p:cNvSpPr/>
          <p:nvPr userDrawn="1"/>
        </p:nvSpPr>
        <p:spPr bwMode="auto">
          <a:xfrm>
            <a:off x="251520" y="332656"/>
            <a:ext cx="7992888" cy="576064"/>
          </a:xfrm>
          <a:prstGeom prst="snip1Rect">
            <a:avLst>
              <a:gd name="adj" fmla="val 50000"/>
            </a:avLst>
          </a:prstGeom>
          <a:gradFill flip="none" rotWithShape="1">
            <a:gsLst>
              <a:gs pos="0">
                <a:schemeClr val="accent1">
                  <a:shade val="30000"/>
                  <a:satMod val="115000"/>
                </a:schemeClr>
              </a:gs>
              <a:gs pos="100000">
                <a:schemeClr val="accent1">
                  <a:shade val="100000"/>
                  <a:satMod val="115000"/>
                </a:schemeClr>
              </a:gs>
            </a:gsLst>
            <a:lin ang="0" scaled="1"/>
            <a:tileRect/>
          </a:gradFill>
          <a:ln>
            <a:no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2400" dirty="0" smtClean="0">
              <a:solidFill>
                <a:srgbClr val="FFFFFF"/>
              </a:solidFill>
            </a:endParaRPr>
          </a:p>
        </p:txBody>
      </p:sp>
      <p:sp>
        <p:nvSpPr>
          <p:cNvPr id="3" name="Text Placeholder 2"/>
          <p:cNvSpPr>
            <a:spLocks noGrp="1"/>
          </p:cNvSpPr>
          <p:nvPr>
            <p:ph type="body" sz="quarter" idx="10"/>
          </p:nvPr>
        </p:nvSpPr>
        <p:spPr>
          <a:xfrm>
            <a:off x="2123728" y="369069"/>
            <a:ext cx="4103688" cy="503238"/>
          </a:xfrm>
        </p:spPr>
        <p:txBody>
          <a:bodyPr anchor="ctr"/>
          <a:lstStyle>
            <a:lvl1pPr algn="ctr">
              <a:defRPr sz="2800" baseline="0">
                <a:solidFill>
                  <a:schemeClr val="bg1"/>
                </a:solidFill>
              </a:defRPr>
            </a:lvl1pPr>
          </a:lstStyle>
          <a:p>
            <a:pPr lvl="0"/>
            <a:endParaRPr lang="en-GB" dirty="0"/>
          </a:p>
        </p:txBody>
      </p:sp>
      <p:sp>
        <p:nvSpPr>
          <p:cNvPr id="8" name="Content Placeholder 7"/>
          <p:cNvSpPr>
            <a:spLocks noGrp="1"/>
          </p:cNvSpPr>
          <p:nvPr>
            <p:ph sz="quarter" idx="11" hasCustomPrompt="1"/>
          </p:nvPr>
        </p:nvSpPr>
        <p:spPr>
          <a:xfrm>
            <a:off x="259424" y="1196752"/>
            <a:ext cx="8561048" cy="4824536"/>
          </a:xfrm>
        </p:spPr>
        <p:txBody>
          <a:bodyPr/>
          <a:lstStyle>
            <a:lvl1pPr>
              <a:defRPr baseline="0"/>
            </a:lvl1pPr>
          </a:lstStyle>
          <a:p>
            <a:pPr lvl="0"/>
            <a:r>
              <a:rPr lang="en-GB" dirty="0" smtClean="0"/>
              <a:t>Table listing the key areas of this section, along with RAG status for this month and previous month. Each section should have at least one supporting slide.</a:t>
            </a:r>
            <a:endParaRPr lang="en-GB" dirty="0"/>
          </a:p>
        </p:txBody>
      </p:sp>
    </p:spTree>
    <p:extLst>
      <p:ext uri="{BB962C8B-B14F-4D97-AF65-F5344CB8AC3E}">
        <p14:creationId xmlns:p14="http://schemas.microsoft.com/office/powerpoint/2010/main" val="3754804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theme" Target="../theme/theme2.xml"/><Relationship Id="rId11" Type="http://schemas.openxmlformats.org/officeDocument/2006/relationships/image" Target="../media/image1.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theme" Target="../theme/theme3.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236" y="285750"/>
            <a:ext cx="7962555" cy="711200"/>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65237" y="1254124"/>
            <a:ext cx="8642838" cy="493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2" name="Footer"/>
          <p:cNvSpPr txBox="1">
            <a:spLocks noChangeArrowheads="1"/>
          </p:cNvSpPr>
          <p:nvPr/>
        </p:nvSpPr>
        <p:spPr bwMode="auto">
          <a:xfrm>
            <a:off x="4482455" y="6473106"/>
            <a:ext cx="210374" cy="232529"/>
          </a:xfrm>
          <a:prstGeom prst="rect">
            <a:avLst/>
          </a:prstGeom>
          <a:noFill/>
          <a:ln w="12700">
            <a:noFill/>
            <a:miter lim="800000"/>
            <a:headEnd/>
            <a:tailEnd/>
          </a:ln>
          <a:effectLst/>
          <a:extLst>
            <a:ext uri="{909E8E84-426E-40DD-AFC4-6F175D3DCCD1}">
              <a14:hiddenFill xmlns:a14="http://schemas.microsoft.com/office/drawing/2010/main">
                <a:solidFill>
                  <a:srgbClr val="DE1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ctr"/>
          <a:lstStyle/>
          <a:p>
            <a:pPr algn="ctr" eaLnBrk="0" fontAlgn="base" hangingPunct="0">
              <a:spcBef>
                <a:spcPct val="0"/>
              </a:spcBef>
              <a:spcAft>
                <a:spcPct val="0"/>
              </a:spcAft>
              <a:buClr>
                <a:srgbClr val="3876BE"/>
              </a:buClr>
              <a:buFont typeface="Symbol" pitchFamily="18" charset="2"/>
              <a:buNone/>
            </a:pPr>
            <a:fld id="{D04CD2DE-D1CB-45D6-848D-2A0D08E7F844}" type="slidenum">
              <a:rPr lang="en-US" sz="1292">
                <a:solidFill>
                  <a:srgbClr val="5E707D"/>
                </a:solidFill>
                <a:ea typeface="MS PGothic" pitchFamily="34" charset="-128"/>
                <a:cs typeface="Arial" charset="0"/>
              </a:rPr>
              <a:pPr algn="ctr" eaLnBrk="0" fontAlgn="base" hangingPunct="0">
                <a:spcBef>
                  <a:spcPct val="0"/>
                </a:spcBef>
                <a:spcAft>
                  <a:spcPct val="0"/>
                </a:spcAft>
                <a:buClr>
                  <a:srgbClr val="3876BE"/>
                </a:buClr>
                <a:buFont typeface="Symbol" pitchFamily="18" charset="2"/>
                <a:buNone/>
              </a:pPr>
              <a:t>‹#›</a:t>
            </a:fld>
            <a:endParaRPr lang="en-US" sz="1292" dirty="0">
              <a:solidFill>
                <a:srgbClr val="5E707D"/>
              </a:solidFill>
              <a:ea typeface="MS PGothic" pitchFamily="34" charset="-128"/>
              <a:cs typeface="Arial" charset="0"/>
            </a:endParaRPr>
          </a:p>
        </p:txBody>
      </p:sp>
      <p:cxnSp>
        <p:nvCxnSpPr>
          <p:cNvPr id="3" name="Straight Connector 2"/>
          <p:cNvCxnSpPr/>
          <p:nvPr/>
        </p:nvCxnSpPr>
        <p:spPr bwMode="auto">
          <a:xfrm>
            <a:off x="257430" y="996950"/>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6849" r="82553" b="11748"/>
          <a:stretch/>
        </p:blipFill>
        <p:spPr bwMode="auto">
          <a:xfrm>
            <a:off x="8404698" y="285661"/>
            <a:ext cx="559790" cy="6827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bwMode="auto">
          <a:xfrm>
            <a:off x="257430" y="6366472"/>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975803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1846" b="0" cap="none" baseline="0">
          <a:solidFill>
            <a:schemeClr val="accent5">
              <a:lumMod val="90000"/>
              <a:lumOff val="10000"/>
            </a:schemeClr>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p:titleStyle>
    <p:bodyStyle>
      <a:lvl1pPr algn="l" rtl="0" eaLnBrk="1" fontAlgn="base" hangingPunct="1">
        <a:spcBef>
          <a:spcPct val="0"/>
        </a:spcBef>
        <a:spcAft>
          <a:spcPct val="50000"/>
        </a:spcAft>
        <a:buClr>
          <a:schemeClr val="tx2"/>
        </a:buClr>
        <a:buFont typeface="Symbol" pitchFamily="18" charset="2"/>
        <a:tabLst>
          <a:tab pos="1160614" algn="l"/>
          <a:tab pos="2321227" algn="l"/>
          <a:tab pos="3481841" algn="l"/>
          <a:tab pos="4308338" algn="l"/>
          <a:tab pos="5134836" algn="l"/>
          <a:tab pos="6295450" algn="l"/>
          <a:tab pos="7456063" algn="l"/>
        </a:tabLst>
        <a:defRPr>
          <a:solidFill>
            <a:schemeClr val="tx1"/>
          </a:solidFill>
          <a:latin typeface="+mn-lt"/>
          <a:ea typeface="+mn-ea"/>
          <a:cs typeface="+mn-cs"/>
        </a:defRPr>
      </a:lvl1pPr>
      <a:lvl2pPr marL="249122" indent="-247657" algn="l" rtl="0" eaLnBrk="1" fontAlgn="base" hangingPunct="1">
        <a:spcBef>
          <a:spcPct val="0"/>
        </a:spcBef>
        <a:spcAft>
          <a:spcPct val="50000"/>
        </a:spcAft>
        <a:buClr>
          <a:schemeClr val="accent1"/>
        </a:buClr>
        <a:buFont typeface="Symbol" pitchFamily="18" charset="2"/>
        <a:buChar char="·"/>
        <a:defRPr>
          <a:solidFill>
            <a:schemeClr val="tx1"/>
          </a:solidFill>
          <a:latin typeface="+mn-lt"/>
        </a:defRPr>
      </a:lvl2pPr>
      <a:lvl3pPr marL="498243"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745900" indent="-246191"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995021"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417063"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839104"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261145"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683187"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236" y="285750"/>
            <a:ext cx="7962555" cy="711200"/>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265237" y="1254124"/>
            <a:ext cx="8642838" cy="493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42" name="Footer"/>
          <p:cNvSpPr txBox="1">
            <a:spLocks noChangeArrowheads="1"/>
          </p:cNvSpPr>
          <p:nvPr/>
        </p:nvSpPr>
        <p:spPr bwMode="auto">
          <a:xfrm>
            <a:off x="4482455" y="6473106"/>
            <a:ext cx="210374" cy="232529"/>
          </a:xfrm>
          <a:prstGeom prst="rect">
            <a:avLst/>
          </a:prstGeom>
          <a:noFill/>
          <a:ln w="12700">
            <a:noFill/>
            <a:miter lim="800000"/>
            <a:headEnd/>
            <a:tailEnd/>
          </a:ln>
          <a:effectLst/>
          <a:extLst>
            <a:ext uri="{909E8E84-426E-40DD-AFC4-6F175D3DCCD1}">
              <a14:hiddenFill xmlns:a14="http://schemas.microsoft.com/office/drawing/2010/main">
                <a:solidFill>
                  <a:srgbClr val="DE1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ctr"/>
          <a:lstStyle/>
          <a:p>
            <a:pPr algn="ctr" eaLnBrk="0" fontAlgn="base" hangingPunct="0">
              <a:spcBef>
                <a:spcPct val="0"/>
              </a:spcBef>
              <a:spcAft>
                <a:spcPct val="0"/>
              </a:spcAft>
              <a:buClr>
                <a:srgbClr val="3876BE"/>
              </a:buClr>
              <a:buFont typeface="Symbol" pitchFamily="18" charset="2"/>
              <a:buNone/>
            </a:pPr>
            <a:fld id="{D04CD2DE-D1CB-45D6-848D-2A0D08E7F844}" type="slidenum">
              <a:rPr lang="en-US" sz="1292" smtClean="0">
                <a:solidFill>
                  <a:srgbClr val="5E707D"/>
                </a:solidFill>
                <a:ea typeface="MS PGothic" pitchFamily="34" charset="-128"/>
                <a:cs typeface="Arial" charset="0"/>
              </a:rPr>
              <a:pPr algn="ctr" eaLnBrk="0" fontAlgn="base" hangingPunct="0">
                <a:spcBef>
                  <a:spcPct val="0"/>
                </a:spcBef>
                <a:spcAft>
                  <a:spcPct val="0"/>
                </a:spcAft>
                <a:buClr>
                  <a:srgbClr val="3876BE"/>
                </a:buClr>
                <a:buFont typeface="Symbol" pitchFamily="18" charset="2"/>
                <a:buNone/>
              </a:pPr>
              <a:t>‹#›</a:t>
            </a:fld>
            <a:endParaRPr lang="en-US" sz="1292" dirty="0">
              <a:solidFill>
                <a:srgbClr val="5E707D"/>
              </a:solidFill>
              <a:ea typeface="MS PGothic" pitchFamily="34" charset="-128"/>
              <a:cs typeface="Arial" charset="0"/>
            </a:endParaRPr>
          </a:p>
        </p:txBody>
      </p:sp>
      <p:cxnSp>
        <p:nvCxnSpPr>
          <p:cNvPr id="3" name="Straight Connector 2"/>
          <p:cNvCxnSpPr/>
          <p:nvPr/>
        </p:nvCxnSpPr>
        <p:spPr bwMode="auto">
          <a:xfrm>
            <a:off x="257430" y="996950"/>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9"/>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6849" r="82553" b="11748"/>
          <a:stretch/>
        </p:blipFill>
        <p:spPr bwMode="auto">
          <a:xfrm>
            <a:off x="8404698" y="285661"/>
            <a:ext cx="559790" cy="68271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bwMode="auto">
          <a:xfrm>
            <a:off x="257430" y="6366472"/>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446269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1846" b="0" cap="none" baseline="0">
          <a:solidFill>
            <a:schemeClr val="accent5">
              <a:lumMod val="90000"/>
              <a:lumOff val="10000"/>
            </a:schemeClr>
          </a:solidFill>
          <a:latin typeface="+mj-lt"/>
          <a:ea typeface="+mj-ea"/>
          <a:cs typeface="+mj-cs"/>
        </a:defRPr>
      </a:lvl1pPr>
      <a:lvl2pPr algn="l" rtl="0" eaLnBrk="1" fontAlgn="base" hangingPunct="1">
        <a:spcBef>
          <a:spcPct val="0"/>
        </a:spcBef>
        <a:spcAft>
          <a:spcPct val="0"/>
        </a:spcAft>
        <a:defRPr sz="1846">
          <a:solidFill>
            <a:schemeClr val="tx1"/>
          </a:solidFill>
          <a:latin typeface="Arial" charset="0"/>
        </a:defRPr>
      </a:lvl2pPr>
      <a:lvl3pPr algn="l" rtl="0" eaLnBrk="1" fontAlgn="base" hangingPunct="1">
        <a:spcBef>
          <a:spcPct val="0"/>
        </a:spcBef>
        <a:spcAft>
          <a:spcPct val="0"/>
        </a:spcAft>
        <a:defRPr sz="1846">
          <a:solidFill>
            <a:schemeClr val="tx1"/>
          </a:solidFill>
          <a:latin typeface="Arial" charset="0"/>
        </a:defRPr>
      </a:lvl3pPr>
      <a:lvl4pPr algn="l" rtl="0" eaLnBrk="1" fontAlgn="base" hangingPunct="1">
        <a:spcBef>
          <a:spcPct val="0"/>
        </a:spcBef>
        <a:spcAft>
          <a:spcPct val="0"/>
        </a:spcAft>
        <a:defRPr sz="1846">
          <a:solidFill>
            <a:schemeClr val="tx1"/>
          </a:solidFill>
          <a:latin typeface="Arial" charset="0"/>
        </a:defRPr>
      </a:lvl4pPr>
      <a:lvl5pPr algn="l" rtl="0" eaLnBrk="1" fontAlgn="base" hangingPunct="1">
        <a:spcBef>
          <a:spcPct val="0"/>
        </a:spcBef>
        <a:spcAft>
          <a:spcPct val="0"/>
        </a:spcAft>
        <a:defRPr sz="1846">
          <a:solidFill>
            <a:schemeClr val="tx1"/>
          </a:solidFill>
          <a:latin typeface="Arial" charset="0"/>
        </a:defRPr>
      </a:lvl5pPr>
      <a:lvl6pPr marL="422041" algn="l" rtl="0" eaLnBrk="1" fontAlgn="base" hangingPunct="1">
        <a:spcBef>
          <a:spcPct val="0"/>
        </a:spcBef>
        <a:spcAft>
          <a:spcPct val="0"/>
        </a:spcAft>
        <a:defRPr sz="1846">
          <a:solidFill>
            <a:schemeClr val="tx1"/>
          </a:solidFill>
          <a:latin typeface="Arial" charset="0"/>
        </a:defRPr>
      </a:lvl6pPr>
      <a:lvl7pPr marL="844083" algn="l" rtl="0" eaLnBrk="1" fontAlgn="base" hangingPunct="1">
        <a:spcBef>
          <a:spcPct val="0"/>
        </a:spcBef>
        <a:spcAft>
          <a:spcPct val="0"/>
        </a:spcAft>
        <a:defRPr sz="1846">
          <a:solidFill>
            <a:schemeClr val="tx1"/>
          </a:solidFill>
          <a:latin typeface="Arial" charset="0"/>
        </a:defRPr>
      </a:lvl7pPr>
      <a:lvl8pPr marL="1266124" algn="l" rtl="0" eaLnBrk="1" fontAlgn="base" hangingPunct="1">
        <a:spcBef>
          <a:spcPct val="0"/>
        </a:spcBef>
        <a:spcAft>
          <a:spcPct val="0"/>
        </a:spcAft>
        <a:defRPr sz="1846">
          <a:solidFill>
            <a:schemeClr val="tx1"/>
          </a:solidFill>
          <a:latin typeface="Arial" charset="0"/>
        </a:defRPr>
      </a:lvl8pPr>
      <a:lvl9pPr marL="1688165" algn="l" rtl="0" eaLnBrk="1" fontAlgn="base" hangingPunct="1">
        <a:spcBef>
          <a:spcPct val="0"/>
        </a:spcBef>
        <a:spcAft>
          <a:spcPct val="0"/>
        </a:spcAft>
        <a:defRPr sz="1846">
          <a:solidFill>
            <a:schemeClr val="tx1"/>
          </a:solidFill>
          <a:latin typeface="Arial" charset="0"/>
        </a:defRPr>
      </a:lvl9pPr>
    </p:titleStyle>
    <p:bodyStyle>
      <a:lvl1pPr algn="l" rtl="0" eaLnBrk="1" fontAlgn="base" hangingPunct="1">
        <a:spcBef>
          <a:spcPct val="0"/>
        </a:spcBef>
        <a:spcAft>
          <a:spcPct val="50000"/>
        </a:spcAft>
        <a:buClr>
          <a:schemeClr val="tx2"/>
        </a:buClr>
        <a:buFont typeface="Symbol" pitchFamily="18" charset="2"/>
        <a:tabLst>
          <a:tab pos="1160614" algn="l"/>
          <a:tab pos="2321227" algn="l"/>
          <a:tab pos="3481841" algn="l"/>
          <a:tab pos="4308338" algn="l"/>
          <a:tab pos="5134836" algn="l"/>
          <a:tab pos="6295450" algn="l"/>
          <a:tab pos="7456063" algn="l"/>
        </a:tabLst>
        <a:defRPr>
          <a:solidFill>
            <a:schemeClr val="tx1"/>
          </a:solidFill>
          <a:latin typeface="+mn-lt"/>
          <a:ea typeface="+mn-ea"/>
          <a:cs typeface="+mn-cs"/>
        </a:defRPr>
      </a:lvl1pPr>
      <a:lvl2pPr marL="249122" indent="-247657" algn="l" rtl="0" eaLnBrk="1" fontAlgn="base" hangingPunct="1">
        <a:spcBef>
          <a:spcPct val="0"/>
        </a:spcBef>
        <a:spcAft>
          <a:spcPct val="50000"/>
        </a:spcAft>
        <a:buClr>
          <a:schemeClr val="accent1"/>
        </a:buClr>
        <a:buFont typeface="Symbol" pitchFamily="18" charset="2"/>
        <a:buChar char="·"/>
        <a:defRPr>
          <a:solidFill>
            <a:schemeClr val="tx1"/>
          </a:solidFill>
          <a:latin typeface="+mn-lt"/>
        </a:defRPr>
      </a:lvl2pPr>
      <a:lvl3pPr marL="498243"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745900" indent="-246191"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995021" indent="-247657"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417063"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839104"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261145"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683187" indent="-247657" algn="l" rtl="0" eaLnBrk="1" fontAlgn="base" hangingPunct="1">
        <a:spcBef>
          <a:spcPct val="0"/>
        </a:spcBef>
        <a:spcAft>
          <a:spcPct val="50000"/>
        </a:spcAft>
        <a:buClr>
          <a:srgbClr val="737377"/>
        </a:buClr>
        <a:buFont typeface="Arial" charset="0"/>
        <a:buChar char="–"/>
        <a:defRPr>
          <a:solidFill>
            <a:srgbClr val="737377"/>
          </a:solidFill>
          <a:latin typeface="+mn-lt"/>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C50E1-2632-4F51-91EF-031297BF9637}"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5CDBE4-9ED5-4A97-AD80-374FBDE4B0F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061982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emf"/><Relationship Id="rId3" Type="http://schemas.openxmlformats.org/officeDocument/2006/relationships/image" Target="../media/image12.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lia.smyth\AppData\Local\Microsoft\Windows\Temporary Internet Files\Content.IE5\VVU31I41\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6" y="3423286"/>
            <a:ext cx="19050" cy="114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ulia.smyth\AppData\Local\Microsoft\Windows\Temporary Internet Files\Content.IE5\VBWOEO2Q\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6" y="3423286"/>
            <a:ext cx="19050" cy="1143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3"/>
          <p:cNvSpPr>
            <a:spLocks noGrp="1"/>
          </p:cNvSpPr>
          <p:nvPr>
            <p:ph type="subTitle" idx="1"/>
          </p:nvPr>
        </p:nvSpPr>
        <p:spPr/>
        <p:txBody>
          <a:bodyPr/>
          <a:lstStyle/>
          <a:p>
            <a:r>
              <a:rPr lang="en-GB" sz="2800" dirty="0" smtClean="0"/>
              <a:t>Patients Forum </a:t>
            </a:r>
            <a:r>
              <a:rPr lang="en-GB" sz="2800" smtClean="0"/>
              <a:t>Meeting – </a:t>
            </a:r>
          </a:p>
          <a:p>
            <a:r>
              <a:rPr lang="en-GB" sz="2800" smtClean="0"/>
              <a:t>RACE EQUALITY IN THE LAS</a:t>
            </a:r>
            <a:endParaRPr lang="en-GB" sz="2800" dirty="0" smtClean="0"/>
          </a:p>
          <a:p>
            <a:endParaRPr lang="en-GB" sz="2800" dirty="0"/>
          </a:p>
          <a:p>
            <a:r>
              <a:rPr lang="en-GB" sz="2800" dirty="0"/>
              <a:t>Patricia </a:t>
            </a:r>
            <a:r>
              <a:rPr lang="en-GB" sz="2800" dirty="0" smtClean="0"/>
              <a:t>Grealish, </a:t>
            </a:r>
            <a:r>
              <a:rPr lang="en-GB" sz="2800" dirty="0"/>
              <a:t>Director of People and Organisational </a:t>
            </a:r>
            <a:r>
              <a:rPr lang="en-GB" sz="2800" dirty="0" smtClean="0"/>
              <a:t>Development</a:t>
            </a:r>
            <a:endParaRPr lang="en-GB" sz="2800" dirty="0"/>
          </a:p>
        </p:txBody>
      </p:sp>
    </p:spTree>
    <p:extLst>
      <p:ext uri="{BB962C8B-B14F-4D97-AF65-F5344CB8AC3E}">
        <p14:creationId xmlns:p14="http://schemas.microsoft.com/office/powerpoint/2010/main" val="837207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People &amp; OD Strategy  </a:t>
            </a:r>
            <a:endParaRPr lang="en-GB" dirty="0"/>
          </a:p>
        </p:txBody>
      </p:sp>
      <p:sp>
        <p:nvSpPr>
          <p:cNvPr id="3" name="Content Placeholder 2"/>
          <p:cNvSpPr>
            <a:spLocks noGrp="1"/>
          </p:cNvSpPr>
          <p:nvPr>
            <p:ph idx="1"/>
          </p:nvPr>
        </p:nvSpPr>
        <p:spPr/>
        <p:txBody>
          <a:bodyPr>
            <a:normAutofit fontScale="55000" lnSpcReduction="20000"/>
          </a:bodyPr>
          <a:lstStyle/>
          <a:p>
            <a:pPr lvl="0">
              <a:lnSpc>
                <a:spcPct val="107000"/>
              </a:lnSpc>
              <a:spcBef>
                <a:spcPts val="600"/>
              </a:spcBef>
              <a:spcAft>
                <a:spcPts val="600"/>
              </a:spcAft>
              <a:buClr>
                <a:srgbClr val="FFFF00"/>
              </a:buClr>
              <a:buFont typeface="Symbol"/>
              <a:buChar char=""/>
            </a:pPr>
            <a:r>
              <a:rPr lang="en-GB" dirty="0">
                <a:ea typeface="Calibri"/>
                <a:cs typeface="Times New Roman"/>
              </a:rPr>
              <a:t>Embedding a culture of inclusion will require us to develop accurate and timely intelligence about the experience of people from across the diversity spectrum. We will review the practices of other organisation and develop and implement clear reporting that will support our work</a:t>
            </a:r>
          </a:p>
          <a:p>
            <a:pPr lvl="0">
              <a:lnSpc>
                <a:spcPct val="107000"/>
              </a:lnSpc>
              <a:spcBef>
                <a:spcPts val="600"/>
              </a:spcBef>
              <a:spcAft>
                <a:spcPts val="600"/>
              </a:spcAft>
              <a:buClr>
                <a:srgbClr val="FFFF00"/>
              </a:buClr>
              <a:buFont typeface="Symbol"/>
              <a:buChar char=""/>
            </a:pPr>
            <a:r>
              <a:rPr lang="en-GB" dirty="0">
                <a:ea typeface="Calibri"/>
                <a:cs typeface="Times New Roman"/>
              </a:rPr>
              <a:t>As we articulate the ‘behaviours’ that will inform the LAS culture we will ensure commitment is given to behaviours which support a collaborative and inclusive way of working. We will hold our leaders and managers accountable for these behaviours</a:t>
            </a:r>
          </a:p>
          <a:p>
            <a:pPr lvl="0">
              <a:lnSpc>
                <a:spcPct val="107000"/>
              </a:lnSpc>
              <a:spcBef>
                <a:spcPts val="600"/>
              </a:spcBef>
              <a:spcAft>
                <a:spcPts val="600"/>
              </a:spcAft>
              <a:buClr>
                <a:srgbClr val="FFFF00"/>
              </a:buClr>
              <a:buFont typeface="Symbol"/>
              <a:buChar char=""/>
            </a:pPr>
            <a:r>
              <a:rPr lang="en-GB" dirty="0">
                <a:ea typeface="Calibri"/>
                <a:cs typeface="Times New Roman"/>
              </a:rPr>
              <a:t>We will continue to hold ourselves to account for the Workforce Race Equality and Disability Standards through developing action plans with inclusive engagement with our people and will demonstrate progress against all key indicators</a:t>
            </a:r>
          </a:p>
          <a:p>
            <a:pPr lvl="0">
              <a:lnSpc>
                <a:spcPct val="107000"/>
              </a:lnSpc>
              <a:spcBef>
                <a:spcPts val="600"/>
              </a:spcBef>
              <a:spcAft>
                <a:spcPts val="600"/>
              </a:spcAft>
              <a:buClr>
                <a:srgbClr val="FFFF00"/>
              </a:buClr>
              <a:buFont typeface="Symbol"/>
              <a:buChar char=""/>
            </a:pPr>
            <a:r>
              <a:rPr lang="en-GB" dirty="0">
                <a:ea typeface="Calibri"/>
                <a:cs typeface="Times New Roman"/>
              </a:rPr>
              <a:t>We will establish clear Equality Objectives across all 9 protected characteristics which will form part of our continuing work on inclusion</a:t>
            </a:r>
          </a:p>
          <a:p>
            <a:pPr lvl="0">
              <a:lnSpc>
                <a:spcPct val="107000"/>
              </a:lnSpc>
              <a:spcBef>
                <a:spcPts val="600"/>
              </a:spcBef>
              <a:spcAft>
                <a:spcPts val="600"/>
              </a:spcAft>
              <a:buClr>
                <a:srgbClr val="FFFF00"/>
              </a:buClr>
              <a:buFont typeface="Symbol"/>
              <a:buChar char=""/>
            </a:pPr>
            <a:r>
              <a:rPr lang="en-GB" dirty="0">
                <a:ea typeface="Calibri"/>
                <a:cs typeface="Times New Roman"/>
              </a:rPr>
              <a:t>Groups. We will encourage special interest groups to form and feedback through ‘tell the chief executive’ and other open meetings and forum</a:t>
            </a:r>
          </a:p>
          <a:p>
            <a:endParaRPr lang="en-GB" dirty="0"/>
          </a:p>
        </p:txBody>
      </p:sp>
    </p:spTree>
    <p:extLst>
      <p:ext uri="{BB962C8B-B14F-4D97-AF65-F5344CB8AC3E}">
        <p14:creationId xmlns:p14="http://schemas.microsoft.com/office/powerpoint/2010/main" val="2102152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134A5E-8B9A-4F1B-8A1C-D54727A06F98}" type="slidenum">
              <a:rPr lang="en-GB" smtClean="0">
                <a:solidFill>
                  <a:prstClr val="black"/>
                </a:solidFill>
              </a:rPr>
              <a:pPr/>
              <a:t>11</a:t>
            </a:fld>
            <a:endParaRPr lang="en-GB" dirty="0">
              <a:solidFill>
                <a:prstClr val="black"/>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094" y="1340768"/>
            <a:ext cx="7914345" cy="5184576"/>
          </a:xfrm>
          <a:prstGeom prst="rect">
            <a:avLst/>
          </a:prstGeom>
        </p:spPr>
      </p:pic>
      <p:sp>
        <p:nvSpPr>
          <p:cNvPr id="11" name="TextBox 10"/>
          <p:cNvSpPr txBox="1"/>
          <p:nvPr/>
        </p:nvSpPr>
        <p:spPr>
          <a:xfrm>
            <a:off x="899592" y="548680"/>
            <a:ext cx="6840760" cy="738664"/>
          </a:xfrm>
          <a:prstGeom prst="rect">
            <a:avLst/>
          </a:prstGeom>
          <a:noFill/>
        </p:spPr>
        <p:txBody>
          <a:bodyPr wrap="square" lIns="0" tIns="0" rIns="0" bIns="0" rtlCol="0">
            <a:spAutoFit/>
          </a:bodyPr>
          <a:lstStyle/>
          <a:p>
            <a:pPr algn="ctr"/>
            <a:r>
              <a:rPr lang="en-GB" sz="1600" b="1" dirty="0"/>
              <a:t>“There is nothing more unfair than the equal treatment of unequal people.” </a:t>
            </a:r>
          </a:p>
          <a:p>
            <a:pPr algn="ctr"/>
            <a:r>
              <a:rPr lang="en-GB" sz="1600" b="1" dirty="0"/>
              <a:t>- Thomas Jefferson 1743 - 1826</a:t>
            </a:r>
          </a:p>
        </p:txBody>
      </p:sp>
    </p:spTree>
    <p:extLst>
      <p:ext uri="{BB962C8B-B14F-4D97-AF65-F5344CB8AC3E}">
        <p14:creationId xmlns:p14="http://schemas.microsoft.com/office/powerpoint/2010/main" val="1569266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Solution's event </a:t>
            </a:r>
            <a:br>
              <a:rPr lang="en-GB" dirty="0" smtClean="0"/>
            </a:br>
            <a:r>
              <a:rPr lang="en-GB" dirty="0" smtClean="0"/>
              <a:t>June 2017  </a:t>
            </a:r>
            <a:endParaRPr lang="en-GB"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52" t="16616" r="452" b="25487"/>
          <a:stretch/>
        </p:blipFill>
        <p:spPr bwMode="auto">
          <a:xfrm>
            <a:off x="827584" y="2348880"/>
            <a:ext cx="746242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87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7" y="260648"/>
            <a:ext cx="8109209" cy="711200"/>
          </a:xfrm>
        </p:spPr>
        <p:txBody>
          <a:bodyPr/>
          <a:lstStyle/>
          <a:p>
            <a:r>
              <a:rPr lang="en-GB" dirty="0" smtClean="0"/>
              <a:t>WORKFORCE RACE EQUALITY SCHEME (WRES)</a:t>
            </a:r>
            <a:endParaRPr lang="en-GB" dirty="0"/>
          </a:p>
        </p:txBody>
      </p:sp>
      <p:sp>
        <p:nvSpPr>
          <p:cNvPr id="7" name="Text Placeholder 6"/>
          <p:cNvSpPr>
            <a:spLocks noGrp="1"/>
          </p:cNvSpPr>
          <p:nvPr>
            <p:ph type="body" sz="quarter" idx="19"/>
          </p:nvPr>
        </p:nvSpPr>
        <p:spPr>
          <a:xfrm>
            <a:off x="6444208" y="71223"/>
            <a:ext cx="2555776" cy="477457"/>
          </a:xfrm>
        </p:spPr>
        <p:txBody>
          <a:bodyPr/>
          <a:lstStyle/>
          <a:p>
            <a:r>
              <a:rPr lang="en-GB" dirty="0" smtClean="0"/>
              <a:t>COMPLIANCE</a:t>
            </a:r>
            <a:endParaRPr lang="en-GB" dirty="0"/>
          </a:p>
        </p:txBody>
      </p:sp>
      <p:sp>
        <p:nvSpPr>
          <p:cNvPr id="12" name="Text Placeholder 4"/>
          <p:cNvSpPr>
            <a:spLocks noGrp="1"/>
          </p:cNvSpPr>
          <p:nvPr>
            <p:ph type="body" sz="quarter" idx="17"/>
          </p:nvPr>
        </p:nvSpPr>
        <p:spPr>
          <a:xfrm>
            <a:off x="4716016" y="3789040"/>
            <a:ext cx="4247992" cy="2520280"/>
          </a:xfrm>
        </p:spPr>
        <p:txBody>
          <a:bodyPr lIns="72000" tIns="72000" rIns="72000" bIns="72000"/>
          <a:lstStyle/>
          <a:p>
            <a:pPr marL="171450" lvl="0" indent="-171450">
              <a:buFont typeface="Arial" pitchFamily="34" charset="0"/>
              <a:buChar char="•"/>
            </a:pPr>
            <a:r>
              <a:rPr lang="en-GB" sz="1050" dirty="0" smtClean="0"/>
              <a:t>Positive </a:t>
            </a:r>
            <a:r>
              <a:rPr lang="en-GB" sz="1050" dirty="0"/>
              <a:t>action advertising to encourage applicants for posts from BME (and other under-represented </a:t>
            </a:r>
            <a:r>
              <a:rPr lang="en-GB" sz="1050" dirty="0" smtClean="0"/>
              <a:t>communities).</a:t>
            </a:r>
          </a:p>
          <a:p>
            <a:pPr marL="171450" lvl="0" indent="-171450">
              <a:buFont typeface="Arial" pitchFamily="34" charset="0"/>
              <a:buChar char="•"/>
            </a:pPr>
            <a:r>
              <a:rPr lang="en-GB" sz="1050" dirty="0" smtClean="0"/>
              <a:t>We are planning to run the TRAC report once every quarter and review it, actions agreed.</a:t>
            </a:r>
            <a:endParaRPr lang="en-GB" sz="1050" dirty="0"/>
          </a:p>
          <a:p>
            <a:pPr marL="171450" lvl="0" indent="-171450">
              <a:buFont typeface="Arial" pitchFamily="34" charset="0"/>
              <a:buChar char="•"/>
            </a:pPr>
            <a:r>
              <a:rPr lang="en-GB" sz="1050" dirty="0" smtClean="0"/>
              <a:t>Recruitment events set up between September and December </a:t>
            </a:r>
          </a:p>
          <a:p>
            <a:r>
              <a:rPr lang="en-GB" sz="1100" dirty="0"/>
              <a:t>6th October     Kenton 2-4pm</a:t>
            </a:r>
          </a:p>
          <a:p>
            <a:r>
              <a:rPr lang="en-GB" sz="1100" dirty="0"/>
              <a:t>13th October   Edmonton 2-4pm</a:t>
            </a:r>
          </a:p>
          <a:p>
            <a:r>
              <a:rPr lang="en-GB" sz="1100" dirty="0"/>
              <a:t>27th October    Ilford or Barking 2-4pm </a:t>
            </a:r>
            <a:endParaRPr lang="en-GB" sz="1100" dirty="0" smtClean="0"/>
          </a:p>
          <a:p>
            <a:r>
              <a:rPr lang="en-GB" sz="1100" dirty="0" smtClean="0"/>
              <a:t>10</a:t>
            </a:r>
            <a:r>
              <a:rPr lang="en-GB" sz="1100" baseline="30000" dirty="0" smtClean="0"/>
              <a:t>th</a:t>
            </a:r>
            <a:r>
              <a:rPr lang="en-GB" sz="1100" dirty="0" smtClean="0"/>
              <a:t> November Diversity Careers fair Emirates stadium</a:t>
            </a:r>
          </a:p>
          <a:p>
            <a:r>
              <a:rPr lang="en-GB" sz="1100" smtClean="0"/>
              <a:t>24</a:t>
            </a:r>
            <a:r>
              <a:rPr lang="en-GB" sz="1100" baseline="30000" smtClean="0"/>
              <a:t>th</a:t>
            </a:r>
            <a:r>
              <a:rPr lang="en-GB" sz="1100" smtClean="0"/>
              <a:t> November </a:t>
            </a:r>
            <a:r>
              <a:rPr lang="en-GB" sz="1100" dirty="0" smtClean="0"/>
              <a:t>Skills London Excel centre </a:t>
            </a:r>
            <a:endParaRPr lang="en-GB" sz="1100" dirty="0"/>
          </a:p>
          <a:p>
            <a:r>
              <a:rPr lang="en-GB" sz="1100" dirty="0" smtClean="0"/>
              <a:t> </a:t>
            </a:r>
            <a:endParaRPr lang="en-GB" sz="1100" dirty="0"/>
          </a:p>
          <a:p>
            <a:pPr lvl="0"/>
            <a:endParaRPr 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1124744"/>
            <a:ext cx="468052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Placeholder 4"/>
          <p:cNvSpPr>
            <a:spLocks noGrp="1"/>
          </p:cNvSpPr>
          <p:nvPr>
            <p:ph type="body" sz="quarter" idx="17"/>
          </p:nvPr>
        </p:nvSpPr>
        <p:spPr>
          <a:xfrm>
            <a:off x="291546" y="3789040"/>
            <a:ext cx="4247992" cy="2520280"/>
          </a:xfrm>
        </p:spPr>
        <p:txBody>
          <a:bodyPr lIns="72000" tIns="72000" rIns="72000" bIns="72000"/>
          <a:lstStyle/>
          <a:p>
            <a:pPr lvl="0"/>
            <a:r>
              <a:rPr lang="en-GB" sz="1050" b="1" dirty="0" smtClean="0"/>
              <a:t>On-going activities</a:t>
            </a:r>
          </a:p>
          <a:p>
            <a:pPr marL="171450" lvl="0" indent="-171450">
              <a:buFont typeface="Arial" pitchFamily="34" charset="0"/>
              <a:buChar char="•"/>
            </a:pPr>
            <a:r>
              <a:rPr lang="en-GB" sz="1050" dirty="0" smtClean="0"/>
              <a:t>BME </a:t>
            </a:r>
            <a:r>
              <a:rPr lang="en-GB" sz="1050" dirty="0"/>
              <a:t>Staff Open Meetings – a programme of open meetings </a:t>
            </a:r>
            <a:r>
              <a:rPr lang="en-GB" sz="1050" dirty="0" smtClean="0"/>
              <a:t>are in progress with </a:t>
            </a:r>
            <a:r>
              <a:rPr lang="en-GB" sz="1050" dirty="0"/>
              <a:t>the Chair, CEO and WRES Lead for BME staff to share their experiences of working for LAS</a:t>
            </a:r>
            <a:endParaRPr lang="en-US" sz="1050" dirty="0"/>
          </a:p>
          <a:p>
            <a:pPr marL="171450" lvl="0" indent="-171450">
              <a:buFont typeface="Arial" pitchFamily="34" charset="0"/>
              <a:buChar char="•"/>
            </a:pPr>
            <a:r>
              <a:rPr lang="en-GB" sz="1050" dirty="0" smtClean="0"/>
              <a:t>We have secured </a:t>
            </a:r>
            <a:r>
              <a:rPr lang="en-GB" sz="1050" dirty="0"/>
              <a:t>£500,000 from Health Education England to </a:t>
            </a:r>
            <a:r>
              <a:rPr lang="en-GB" sz="1050" dirty="0" smtClean="0"/>
              <a:t>fund:</a:t>
            </a:r>
            <a:endParaRPr lang="en-US" sz="1050" dirty="0"/>
          </a:p>
          <a:p>
            <a:pPr marL="420572" lvl="1" indent="-171450">
              <a:buFont typeface="Arial" pitchFamily="34" charset="0"/>
              <a:buChar char="•"/>
            </a:pPr>
            <a:r>
              <a:rPr lang="en-GB" sz="1050" dirty="0" smtClean="0"/>
              <a:t>Outreach </a:t>
            </a:r>
            <a:r>
              <a:rPr lang="en-GB" sz="1050" dirty="0"/>
              <a:t>into schools to raise profile of LAS as an employer and paramedic science as a potential career with BME students (and others</a:t>
            </a:r>
            <a:r>
              <a:rPr lang="en-GB" sz="1050" dirty="0" smtClean="0"/>
              <a:t>)</a:t>
            </a:r>
          </a:p>
          <a:p>
            <a:pPr marL="420572" lvl="1" indent="-171450">
              <a:buFont typeface="Arial" pitchFamily="34" charset="0"/>
              <a:buChar char="•"/>
            </a:pPr>
            <a:r>
              <a:rPr lang="en-GB" sz="1050" dirty="0"/>
              <a:t>Coaching &amp; mentoring for our BME </a:t>
            </a:r>
            <a:r>
              <a:rPr lang="en-GB" sz="1050" dirty="0" smtClean="0"/>
              <a:t>talent</a:t>
            </a:r>
          </a:p>
          <a:p>
            <a:pPr marL="420572" lvl="1" indent="-171450">
              <a:buFont typeface="Arial" pitchFamily="34" charset="0"/>
              <a:buChar char="•"/>
            </a:pPr>
            <a:r>
              <a:rPr lang="en-GB" sz="1050" dirty="0" smtClean="0"/>
              <a:t>Supporting </a:t>
            </a:r>
            <a:r>
              <a:rPr lang="en-GB" sz="1050" dirty="0"/>
              <a:t>and building the BME Staff Network to give </a:t>
            </a:r>
            <a:r>
              <a:rPr lang="en-GB" sz="1050" dirty="0" smtClean="0"/>
              <a:t>staff </a:t>
            </a:r>
            <a:r>
              <a:rPr lang="en-GB" sz="1050" dirty="0"/>
              <a:t>a forum for raising issues and the Trust a BME ‘focus group’.</a:t>
            </a:r>
            <a:endParaRPr lang="en-US" sz="1050" dirty="0"/>
          </a:p>
          <a:p>
            <a:pPr marL="171450" indent="-171450">
              <a:buFont typeface="Arial" pitchFamily="34" charset="0"/>
              <a:buChar char="•"/>
            </a:pPr>
            <a:endParaRPr lang="en-US" sz="500" dirty="0"/>
          </a:p>
          <a:p>
            <a:pPr marL="266700" indent="-177800" algn="just">
              <a:buFont typeface="Arial" panose="020B0604020202020204" pitchFamily="34" charset="0"/>
              <a:buChar char="•"/>
            </a:pPr>
            <a:endParaRPr lang="en-GB" sz="1100" dirty="0"/>
          </a:p>
        </p:txBody>
      </p:sp>
      <p:sp>
        <p:nvSpPr>
          <p:cNvPr id="4" name="TextBox 3"/>
          <p:cNvSpPr txBox="1"/>
          <p:nvPr/>
        </p:nvSpPr>
        <p:spPr>
          <a:xfrm>
            <a:off x="6948264" y="3259832"/>
            <a:ext cx="914400" cy="914400"/>
          </a:xfrm>
          <a:prstGeom prst="rect">
            <a:avLst/>
          </a:prstGeom>
          <a:noFill/>
        </p:spPr>
        <p:txBody>
          <a:bodyPr wrap="none" lIns="0" tIns="0" rIns="0" bIns="0" rtlCol="0">
            <a:noAutofit/>
          </a:bodyPr>
          <a:lstStyle/>
          <a:p>
            <a:pPr algn="l"/>
            <a:r>
              <a:rPr lang="en-GB" sz="1400" dirty="0" smtClean="0"/>
              <a:t>7% Paramedics BME staff </a:t>
            </a:r>
          </a:p>
        </p:txBody>
      </p:sp>
    </p:spTree>
    <p:extLst>
      <p:ext uri="{BB962C8B-B14F-4D97-AF65-F5344CB8AC3E}">
        <p14:creationId xmlns:p14="http://schemas.microsoft.com/office/powerpoint/2010/main" val="2632026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7" y="260648"/>
            <a:ext cx="8109209" cy="711200"/>
          </a:xfrm>
        </p:spPr>
        <p:txBody>
          <a:bodyPr/>
          <a:lstStyle/>
          <a:p>
            <a:r>
              <a:rPr lang="en-GB" dirty="0" smtClean="0"/>
              <a:t>WRES INDICATORS - BOARD PROFILE AND DISCIPLINARY DATA</a:t>
            </a:r>
            <a:endParaRPr lang="en-GB" dirty="0"/>
          </a:p>
        </p:txBody>
      </p:sp>
      <p:sp>
        <p:nvSpPr>
          <p:cNvPr id="7" name="Text Placeholder 6"/>
          <p:cNvSpPr>
            <a:spLocks noGrp="1"/>
          </p:cNvSpPr>
          <p:nvPr>
            <p:ph type="body" sz="quarter" idx="19"/>
          </p:nvPr>
        </p:nvSpPr>
        <p:spPr>
          <a:xfrm>
            <a:off x="6444208" y="71223"/>
            <a:ext cx="2555776" cy="477457"/>
          </a:xfrm>
        </p:spPr>
        <p:txBody>
          <a:bodyPr/>
          <a:lstStyle/>
          <a:p>
            <a:r>
              <a:rPr lang="en-GB" dirty="0" smtClean="0"/>
              <a:t>COMPLIANCE</a:t>
            </a:r>
            <a:endParaRPr lang="en-GB" dirty="0"/>
          </a:p>
        </p:txBody>
      </p:sp>
      <p:sp>
        <p:nvSpPr>
          <p:cNvPr id="8" name="TextBox 7"/>
          <p:cNvSpPr txBox="1"/>
          <p:nvPr/>
        </p:nvSpPr>
        <p:spPr>
          <a:xfrm>
            <a:off x="254472" y="6106868"/>
            <a:ext cx="5380831" cy="216024"/>
          </a:xfrm>
          <a:prstGeom prst="rect">
            <a:avLst/>
          </a:prstGeom>
          <a:noFill/>
        </p:spPr>
        <p:txBody>
          <a:bodyPr wrap="square" lIns="0" tIns="0" rIns="0" bIns="0" rtlCol="0">
            <a:noAutofit/>
          </a:bodyPr>
          <a:lstStyle/>
          <a:p>
            <a:pPr algn="l"/>
            <a:endParaRPr lang="en-US" dirty="0" smtClean="0"/>
          </a:p>
        </p:txBody>
      </p:sp>
      <p:sp>
        <p:nvSpPr>
          <p:cNvPr id="3" name="TextBox 2"/>
          <p:cNvSpPr txBox="1"/>
          <p:nvPr/>
        </p:nvSpPr>
        <p:spPr>
          <a:xfrm>
            <a:off x="6156176" y="3461066"/>
            <a:ext cx="2376264" cy="2438400"/>
          </a:xfrm>
          <a:prstGeom prst="rect">
            <a:avLst/>
          </a:prstGeom>
          <a:noFill/>
          <a:ln>
            <a:solidFill>
              <a:schemeClr val="tx1"/>
            </a:solidFill>
          </a:ln>
        </p:spPr>
        <p:txBody>
          <a:bodyPr wrap="square" lIns="0" tIns="0" rIns="0" bIns="0" rtlCol="0">
            <a:noAutofit/>
          </a:bodyPr>
          <a:lstStyle/>
          <a:p>
            <a:pPr marL="88900" algn="l"/>
            <a:r>
              <a:rPr lang="en-GB" sz="1000" b="1" dirty="0" smtClean="0"/>
              <a:t>  </a:t>
            </a:r>
            <a:r>
              <a:rPr lang="en-GB" sz="900" b="1" dirty="0" smtClean="0"/>
              <a:t>Progress to date:</a:t>
            </a:r>
          </a:p>
          <a:p>
            <a:pPr algn="l"/>
            <a:endParaRPr lang="en-GB" sz="900" dirty="0"/>
          </a:p>
          <a:p>
            <a:pPr marL="228600" indent="-139700" algn="l">
              <a:buFont typeface="+mj-lt"/>
              <a:buAutoNum type="arabicPeriod"/>
            </a:pPr>
            <a:r>
              <a:rPr lang="en-GB" sz="900" dirty="0" smtClean="0"/>
              <a:t>Data quality has improved significantly during the last 12 month period.   All formal cases are entered into ESR and this information is shared and validated with HR teams on a regular basis.</a:t>
            </a:r>
          </a:p>
          <a:p>
            <a:pPr marL="228600" indent="-139700" algn="l">
              <a:buFont typeface="+mj-lt"/>
              <a:buAutoNum type="arabicPeriod"/>
            </a:pPr>
            <a:endParaRPr lang="en-GB" sz="900" dirty="0" smtClean="0"/>
          </a:p>
          <a:p>
            <a:pPr marL="228600" indent="-139700" algn="l">
              <a:buFont typeface="+mj-lt"/>
              <a:buAutoNum type="arabicPeriod"/>
            </a:pPr>
            <a:r>
              <a:rPr lang="en-GB" sz="900" dirty="0" smtClean="0"/>
              <a:t>The LAS WRES lead and National WRES Lead have held sessions with HR and ADO colleagues to ensure that managers are considering fairness and equity of approach and that consideration is given to resolving issues on an informal basis.</a:t>
            </a:r>
            <a:endParaRPr lang="en-US" sz="900" dirty="0" smtClean="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365816"/>
            <a:ext cx="5495925"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124744"/>
            <a:ext cx="6324600" cy="210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68057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7" y="260648"/>
            <a:ext cx="8109209" cy="711200"/>
          </a:xfrm>
        </p:spPr>
        <p:txBody>
          <a:bodyPr/>
          <a:lstStyle/>
          <a:p>
            <a:r>
              <a:rPr lang="en-GB" dirty="0" smtClean="0"/>
              <a:t>WRES INDICATORS - TRUST PROFILE</a:t>
            </a:r>
            <a:endParaRPr lang="en-GB" dirty="0"/>
          </a:p>
        </p:txBody>
      </p:sp>
      <p:sp>
        <p:nvSpPr>
          <p:cNvPr id="7" name="Text Placeholder 6"/>
          <p:cNvSpPr>
            <a:spLocks noGrp="1"/>
          </p:cNvSpPr>
          <p:nvPr>
            <p:ph type="body" sz="quarter" idx="19"/>
          </p:nvPr>
        </p:nvSpPr>
        <p:spPr>
          <a:xfrm>
            <a:off x="6444208" y="71223"/>
            <a:ext cx="2555776" cy="477457"/>
          </a:xfrm>
        </p:spPr>
        <p:txBody>
          <a:bodyPr/>
          <a:lstStyle/>
          <a:p>
            <a:r>
              <a:rPr lang="en-GB" dirty="0" smtClean="0"/>
              <a:t>COMPLIANCE</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5843926"/>
              </p:ext>
            </p:extLst>
          </p:nvPr>
        </p:nvGraphicFramePr>
        <p:xfrm>
          <a:off x="323528" y="1052736"/>
          <a:ext cx="6981825" cy="414151"/>
        </p:xfrm>
        <a:graphic>
          <a:graphicData uri="http://schemas.openxmlformats.org/drawingml/2006/table">
            <a:tbl>
              <a:tblPr>
                <a:tableStyleId>{5C22544A-7EE6-4342-B048-85BDC9FD1C3A}</a:tableStyleId>
              </a:tblPr>
              <a:tblGrid>
                <a:gridCol w="6981825"/>
              </a:tblGrid>
              <a:tr h="414151">
                <a:tc>
                  <a:txBody>
                    <a:bodyPr/>
                    <a:lstStyle/>
                    <a:p>
                      <a:pPr algn="l" fontAlgn="ctr"/>
                      <a:r>
                        <a:rPr lang="en-GB" sz="900" u="none" strike="noStrike" dirty="0">
                          <a:effectLst/>
                        </a:rPr>
                        <a:t>WRES </a:t>
                      </a:r>
                      <a:r>
                        <a:rPr lang="en-GB" sz="900" u="none" strike="noStrike" dirty="0" smtClean="0">
                          <a:effectLst/>
                        </a:rPr>
                        <a:t>indicator:    Percentage </a:t>
                      </a:r>
                      <a:r>
                        <a:rPr lang="en-GB" sz="900" u="none" strike="noStrike" dirty="0">
                          <a:effectLst/>
                        </a:rPr>
                        <a:t>of BME staff in Bands 1-9, VSM (including executive Board members and senior medical staff) compared with the percentage of BME staff in the overall workforce.</a:t>
                      </a:r>
                      <a:endParaRPr lang="en-GB" sz="900" b="0" i="0" u="none" strike="noStrike" dirty="0">
                        <a:solidFill>
                          <a:srgbClr val="000000"/>
                        </a:solidFill>
                        <a:effectLst/>
                        <a:latin typeface="Calibri"/>
                      </a:endParaRPr>
                    </a:p>
                  </a:txBody>
                  <a:tcPr marL="9525" marR="9525" marT="9525" marB="0" anchor="ct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9" y="1668463"/>
            <a:ext cx="8657976"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309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7" y="260648"/>
            <a:ext cx="8109209" cy="711200"/>
          </a:xfrm>
        </p:spPr>
        <p:txBody>
          <a:bodyPr/>
          <a:lstStyle/>
          <a:p>
            <a:r>
              <a:rPr lang="en-GB" dirty="0" smtClean="0"/>
              <a:t>WRES INDICATORS - RECRUITMENT</a:t>
            </a:r>
            <a:endParaRPr lang="en-GB" dirty="0"/>
          </a:p>
        </p:txBody>
      </p:sp>
      <p:sp>
        <p:nvSpPr>
          <p:cNvPr id="7" name="Text Placeholder 6"/>
          <p:cNvSpPr>
            <a:spLocks noGrp="1"/>
          </p:cNvSpPr>
          <p:nvPr>
            <p:ph type="body" sz="quarter" idx="19"/>
          </p:nvPr>
        </p:nvSpPr>
        <p:spPr>
          <a:xfrm>
            <a:off x="6444208" y="71223"/>
            <a:ext cx="2555776" cy="477457"/>
          </a:xfrm>
        </p:spPr>
        <p:txBody>
          <a:bodyPr/>
          <a:lstStyle/>
          <a:p>
            <a:r>
              <a:rPr lang="en-GB" dirty="0" smtClean="0"/>
              <a:t>COMPLIANCE</a:t>
            </a:r>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71913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928858"/>
            <a:ext cx="702945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58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37" y="260648"/>
            <a:ext cx="8109209" cy="711200"/>
          </a:xfrm>
        </p:spPr>
        <p:txBody>
          <a:bodyPr/>
          <a:lstStyle/>
          <a:p>
            <a:r>
              <a:rPr lang="en-GB" dirty="0" smtClean="0"/>
              <a:t>WRES INDICATORS - STAFF SURVEY</a:t>
            </a:r>
            <a:endParaRPr lang="en-GB" dirty="0"/>
          </a:p>
        </p:txBody>
      </p:sp>
      <p:sp>
        <p:nvSpPr>
          <p:cNvPr id="7" name="Text Placeholder 6"/>
          <p:cNvSpPr>
            <a:spLocks noGrp="1"/>
          </p:cNvSpPr>
          <p:nvPr>
            <p:ph type="body" sz="quarter" idx="19"/>
          </p:nvPr>
        </p:nvSpPr>
        <p:spPr>
          <a:xfrm>
            <a:off x="6444208" y="71223"/>
            <a:ext cx="2555776" cy="477457"/>
          </a:xfrm>
        </p:spPr>
        <p:txBody>
          <a:bodyPr/>
          <a:lstStyle/>
          <a:p>
            <a:r>
              <a:rPr lang="en-GB" dirty="0" smtClean="0"/>
              <a:t>COMPLIANCE</a:t>
            </a:r>
            <a:endParaRPr lang="en-GB" dirty="0"/>
          </a:p>
        </p:txBody>
      </p:sp>
      <p:sp>
        <p:nvSpPr>
          <p:cNvPr id="5" name="TextBox 4"/>
          <p:cNvSpPr txBox="1"/>
          <p:nvPr/>
        </p:nvSpPr>
        <p:spPr>
          <a:xfrm>
            <a:off x="467544" y="3861048"/>
            <a:ext cx="7416824" cy="1728192"/>
          </a:xfrm>
          <a:prstGeom prst="rect">
            <a:avLst/>
          </a:prstGeom>
          <a:noFill/>
        </p:spPr>
        <p:txBody>
          <a:bodyPr wrap="square" lIns="0" tIns="0" rIns="0" bIns="0" rtlCol="0">
            <a:noAutofit/>
          </a:bodyPr>
          <a:lstStyle/>
          <a:p>
            <a:pPr algn="l"/>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10803"/>
            <a:ext cx="6991350" cy="501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52320" y="2996952"/>
            <a:ext cx="1584176" cy="3213348"/>
          </a:xfrm>
          <a:prstGeom prst="rect">
            <a:avLst/>
          </a:prstGeom>
          <a:noFill/>
          <a:ln>
            <a:solidFill>
              <a:schemeClr val="accent1"/>
            </a:solidFill>
          </a:ln>
        </p:spPr>
        <p:txBody>
          <a:bodyPr wrap="square" lIns="0" tIns="0" rIns="0" bIns="0" rtlCol="0">
            <a:noAutofit/>
          </a:bodyPr>
          <a:lstStyle/>
          <a:p>
            <a:pPr marL="228600" indent="-139700" algn="l">
              <a:buAutoNum type="arabicPeriod"/>
            </a:pPr>
            <a:r>
              <a:rPr lang="en-GB" sz="1200" dirty="0" smtClean="0"/>
              <a:t>The </a:t>
            </a:r>
            <a:r>
              <a:rPr lang="en-GB" sz="1200" dirty="0"/>
              <a:t>L</a:t>
            </a:r>
            <a:r>
              <a:rPr lang="en-GB" sz="1200" dirty="0" smtClean="0"/>
              <a:t>AS has improved in three out of the four indicators.</a:t>
            </a:r>
          </a:p>
          <a:p>
            <a:pPr marL="228600" indent="-228600" algn="l">
              <a:buAutoNum type="arabicPeriod"/>
            </a:pPr>
            <a:endParaRPr lang="en-GB" sz="1200" dirty="0"/>
          </a:p>
          <a:p>
            <a:pPr marL="228600" indent="-139700">
              <a:buAutoNum type="arabicPeriod"/>
            </a:pPr>
            <a:r>
              <a:rPr lang="en-GB" sz="1200" dirty="0"/>
              <a:t>Compared with all Ambulance </a:t>
            </a:r>
            <a:r>
              <a:rPr lang="en-GB" sz="1200" dirty="0" smtClean="0"/>
              <a:t>Trusts, the LAS has performed above the benchmark group median in </a:t>
            </a:r>
            <a:r>
              <a:rPr lang="en-GB" sz="1200" dirty="0"/>
              <a:t>three of the four indicators. </a:t>
            </a:r>
            <a:endParaRPr lang="en-US" sz="1200" dirty="0"/>
          </a:p>
        </p:txBody>
      </p:sp>
    </p:spTree>
    <p:extLst>
      <p:ext uri="{BB962C8B-B14F-4D97-AF65-F5344CB8AC3E}">
        <p14:creationId xmlns:p14="http://schemas.microsoft.com/office/powerpoint/2010/main" val="442394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Data</a:t>
            </a:r>
            <a:endParaRPr lang="en-GB" dirty="0"/>
          </a:p>
        </p:txBody>
      </p:sp>
      <p:pic>
        <p:nvPicPr>
          <p:cNvPr id="5124" name="Picture 4" descr="https://2yu5yy2vwpsr4dg1ys3jha9o-wpengine.netdna-ssl.com/wp-content/uploads/2015/08/data-secuir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484784"/>
            <a:ext cx="7784490" cy="485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835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BME Network</a:t>
            </a:r>
            <a:endParaRPr lang="en-GB"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124744"/>
            <a:ext cx="6876256" cy="515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58761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Leadership</a:t>
            </a:r>
            <a:endParaRPr lang="en-GB" dirty="0"/>
          </a:p>
        </p:txBody>
      </p:sp>
      <p:pic>
        <p:nvPicPr>
          <p:cNvPr id="8194" name="Picture 2" descr="http://cdn.govexec.com/media/img/upload/2012/06/26/062612leadershipGE/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4368" y="2204863"/>
            <a:ext cx="5827952" cy="351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293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nk">
  <a:themeElements>
    <a:clrScheme name="01 NEW PA Blue">
      <a:dk1>
        <a:srgbClr val="000000"/>
      </a:dk1>
      <a:lt1>
        <a:srgbClr val="FFFFFF"/>
      </a:lt1>
      <a:dk2>
        <a:srgbClr val="293947"/>
      </a:dk2>
      <a:lt2>
        <a:srgbClr val="5E707D"/>
      </a:lt2>
      <a:accent1>
        <a:srgbClr val="3876BE"/>
      </a:accent1>
      <a:accent2>
        <a:srgbClr val="D78539"/>
      </a:accent2>
      <a:accent3>
        <a:srgbClr val="5D423E"/>
      </a:accent3>
      <a:accent4>
        <a:srgbClr val="45194F"/>
      </a:accent4>
      <a:accent5>
        <a:srgbClr val="2C4310"/>
      </a:accent5>
      <a:accent6>
        <a:srgbClr val="AED373"/>
      </a:accent6>
      <a:hlink>
        <a:srgbClr val="3876BE"/>
      </a:hlink>
      <a:folHlink>
        <a:srgbClr val="5E70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lnDef>
    <a:txDef>
      <a:spPr>
        <a:noFill/>
      </a:spPr>
      <a:bodyPr wrap="square" lIns="0" tIns="0" rIns="0" bIns="0" rtlCol="0">
        <a:noAutofit/>
      </a:bodyPr>
      <a:lstStyle>
        <a:defPPr algn="l">
          <a:defRPr dirty="0" smtClean="0"/>
        </a:defPPr>
      </a:lstStyle>
    </a:txDef>
  </a:objectDefaults>
  <a:extraClrSchemeLst/>
</a:theme>
</file>

<file path=ppt/theme/theme2.xml><?xml version="1.0" encoding="utf-8"?>
<a:theme xmlns:a="http://schemas.openxmlformats.org/drawingml/2006/main" name="4_Blank">
  <a:themeElements>
    <a:clrScheme name="01 NEW PA Blue">
      <a:dk1>
        <a:srgbClr val="000000"/>
      </a:dk1>
      <a:lt1>
        <a:srgbClr val="FFFFFF"/>
      </a:lt1>
      <a:dk2>
        <a:srgbClr val="293947"/>
      </a:dk2>
      <a:lt2>
        <a:srgbClr val="5E707D"/>
      </a:lt2>
      <a:accent1>
        <a:srgbClr val="3876BE"/>
      </a:accent1>
      <a:accent2>
        <a:srgbClr val="D78539"/>
      </a:accent2>
      <a:accent3>
        <a:srgbClr val="5D423E"/>
      </a:accent3>
      <a:accent4>
        <a:srgbClr val="45194F"/>
      </a:accent4>
      <a:accent5>
        <a:srgbClr val="2C4310"/>
      </a:accent5>
      <a:accent6>
        <a:srgbClr val="AED373"/>
      </a:accent6>
      <a:hlink>
        <a:srgbClr val="3876BE"/>
      </a:hlink>
      <a:folHlink>
        <a:srgbClr val="5E70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lnDef>
    <a:txDef>
      <a:spPr>
        <a:noFill/>
      </a:spPr>
      <a:bodyPr wrap="square" lIns="0" tIns="0" rIns="0" bIns="0" rtlCol="0">
        <a:noAutofit/>
      </a:bodyPr>
      <a:lstStyle>
        <a:defPPr algn="l">
          <a:defRPr dirty="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28519</TotalTime>
  <Words>595</Words>
  <Application>Microsoft Macintosh PowerPoint</Application>
  <PresentationFormat>On-screen Show (4:3)</PresentationFormat>
  <Paragraphs>64</Paragraphs>
  <Slides>12</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MS PGothic</vt:lpstr>
      <vt:lpstr>Symbol</vt:lpstr>
      <vt:lpstr>Times New Roman</vt:lpstr>
      <vt:lpstr>1_Blank</vt:lpstr>
      <vt:lpstr>4_Blank</vt:lpstr>
      <vt:lpstr>Office Theme</vt:lpstr>
      <vt:lpstr>PowerPoint Presentation</vt:lpstr>
      <vt:lpstr>WORKFORCE RACE EQUALITY SCHEME (WRES)</vt:lpstr>
      <vt:lpstr>WRES INDICATORS - BOARD PROFILE AND DISCIPLINARY DATA</vt:lpstr>
      <vt:lpstr>WRES INDICATORS - TRUST PROFILE</vt:lpstr>
      <vt:lpstr>WRES INDICATORS - RECRUITMENT</vt:lpstr>
      <vt:lpstr>WRES INDICATORS - STAFF SURVEY</vt:lpstr>
      <vt:lpstr>Data</vt:lpstr>
      <vt:lpstr>BME Network</vt:lpstr>
      <vt:lpstr>Leadership</vt:lpstr>
      <vt:lpstr>People &amp; OD Strategy  </vt:lpstr>
      <vt:lpstr>PowerPoint Presentation</vt:lpstr>
      <vt:lpstr>Solution's event  June 2017  </vt:lpstr>
    </vt:vector>
  </TitlesOfParts>
  <Company>London Ambulance Service NHS Trust</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PERFORMANCE REPORT – TRUSTBOARD EXECUTIVE SUMMARY</dc:title>
  <dc:creator>Huma.Mohammed</dc:creator>
  <cp:lastModifiedBy>Polly Healy</cp:lastModifiedBy>
  <cp:revision>781</cp:revision>
  <cp:lastPrinted>2017-06-13T13:46:53Z</cp:lastPrinted>
  <dcterms:created xsi:type="dcterms:W3CDTF">2015-09-15T10:39:25Z</dcterms:created>
  <dcterms:modified xsi:type="dcterms:W3CDTF">2017-10-04T17:10:31Z</dcterms:modified>
</cp:coreProperties>
</file>